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0"/>
  </p:notesMasterIdLst>
  <p:handoutMasterIdLst>
    <p:handoutMasterId r:id="rId51"/>
  </p:handoutMasterIdLst>
  <p:sldIdLst>
    <p:sldId id="1779" r:id="rId7"/>
    <p:sldId id="1829" r:id="rId8"/>
    <p:sldId id="1811" r:id="rId9"/>
    <p:sldId id="1835" r:id="rId10"/>
    <p:sldId id="1836" r:id="rId11"/>
    <p:sldId id="1833" r:id="rId12"/>
    <p:sldId id="1818" r:id="rId13"/>
    <p:sldId id="1819" r:id="rId14"/>
    <p:sldId id="1837" r:id="rId15"/>
    <p:sldId id="1868" r:id="rId16"/>
    <p:sldId id="1871" r:id="rId17"/>
    <p:sldId id="1857" r:id="rId18"/>
    <p:sldId id="1820" r:id="rId19"/>
    <p:sldId id="1838" r:id="rId20"/>
    <p:sldId id="1845" r:id="rId21"/>
    <p:sldId id="1843" r:id="rId22"/>
    <p:sldId id="1844" r:id="rId23"/>
    <p:sldId id="1846" r:id="rId24"/>
    <p:sldId id="1848" r:id="rId25"/>
    <p:sldId id="1847" r:id="rId26"/>
    <p:sldId id="1849" r:id="rId27"/>
    <p:sldId id="1850" r:id="rId28"/>
    <p:sldId id="1851" r:id="rId29"/>
    <p:sldId id="1852" r:id="rId30"/>
    <p:sldId id="1853" r:id="rId31"/>
    <p:sldId id="1866" r:id="rId32"/>
    <p:sldId id="1867" r:id="rId33"/>
    <p:sldId id="1821" r:id="rId34"/>
    <p:sldId id="1839" r:id="rId35"/>
    <p:sldId id="1854" r:id="rId36"/>
    <p:sldId id="1855" r:id="rId37"/>
    <p:sldId id="1856" r:id="rId38"/>
    <p:sldId id="1841" r:id="rId39"/>
    <p:sldId id="1858" r:id="rId40"/>
    <p:sldId id="1859" r:id="rId41"/>
    <p:sldId id="1860" r:id="rId42"/>
    <p:sldId id="1861" r:id="rId43"/>
    <p:sldId id="1862" r:id="rId44"/>
    <p:sldId id="1863" r:id="rId45"/>
    <p:sldId id="1864" r:id="rId46"/>
    <p:sldId id="1865" r:id="rId47"/>
    <p:sldId id="1842" r:id="rId48"/>
    <p:sldId id="680" r:id="rId49"/>
  </p:sldIdLst>
  <p:sldSz cx="12196763" cy="6858000"/>
  <p:notesSz cx="6805613" cy="9939338"/>
  <p:custDataLst>
    <p:tags r:id="rId5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0" autoAdjust="0"/>
    <p:restoredTop sz="96291" autoAdjust="0"/>
  </p:normalViewPr>
  <p:slideViewPr>
    <p:cSldViewPr showGuides="1">
      <p:cViewPr>
        <p:scale>
          <a:sx n="100" d="100"/>
          <a:sy n="100" d="100"/>
        </p:scale>
        <p:origin x="1256" y="65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0.png"/><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0.xml"/><Relationship Id="rId4" Type="http://schemas.openxmlformats.org/officeDocument/2006/relationships/image" Target="../media/image32.tiff"/></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10.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0.xml"/><Relationship Id="rId4" Type="http://schemas.openxmlformats.org/officeDocument/2006/relationships/image" Target="../media/image44.tiff"/></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Constant</a:t>
            </a:r>
            <a:r>
              <a:rPr lang="zh-CN" altLang="en-US" b="1" kern="1200" dirty="0">
                <a:latin typeface="Gill Sans MT" panose="020B0502020104020203" pitchFamily="34" charset="0"/>
              </a:rPr>
              <a:t> </a:t>
            </a:r>
            <a:r>
              <a:rPr lang="en-US" altLang="zh-CN" b="1" kern="1200" dirty="0">
                <a:latin typeface="Gill Sans MT" panose="020B0502020104020203" pitchFamily="34" charset="0"/>
              </a:rPr>
              <a:t>Folding</a:t>
            </a:r>
            <a:r>
              <a:rPr lang="zh-CN" altLang="en-US" b="1" kern="1200" dirty="0">
                <a:latin typeface="Gill Sans MT" panose="020B0502020104020203" pitchFamily="34" charset="0"/>
              </a:rPr>
              <a:t> 常量折叠</a:t>
            </a:r>
            <a:r>
              <a:rPr lang="zh-CN" altLang="en-US" kern="1200" dirty="0">
                <a:latin typeface="Gill Sans MT" panose="020B0502020104020203" pitchFamily="34" charset="0"/>
              </a:rPr>
              <a:t>：如果一个 </a:t>
            </a:r>
            <a:r>
              <a:rPr lang="en-US" altLang="zh-CN" kern="1200" dirty="0">
                <a:latin typeface="Gill Sans MT" panose="020B0502020104020203" pitchFamily="34" charset="0"/>
              </a:rPr>
              <a:t>Op</a:t>
            </a:r>
            <a:r>
              <a:rPr lang="zh-CN" altLang="en-US" kern="1200" dirty="0">
                <a:latin typeface="Gill Sans MT" panose="020B0502020104020203" pitchFamily="34" charset="0"/>
              </a:rPr>
              <a:t> 所有输入都是常量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，可以先计算好结果</a:t>
            </a:r>
            <a:r>
              <a:rPr lang="en-US" altLang="zh-CN" kern="1200" dirty="0">
                <a:latin typeface="Gill Sans MT" panose="020B0502020104020203" pitchFamily="34" charset="0"/>
              </a:rPr>
              <a:t>Const</a:t>
            </a:r>
            <a:r>
              <a:rPr lang="zh-CN" altLang="en-US" kern="1200" dirty="0">
                <a:latin typeface="Gill Sans MT" panose="020B0502020104020203" pitchFamily="34" charset="0"/>
              </a:rPr>
              <a:t> 代替该 </a:t>
            </a:r>
            <a:r>
              <a:rPr lang="en-US" altLang="zh-CN" kern="1200" dirty="0">
                <a:latin typeface="Gill Sans MT" panose="020B0502020104020203" pitchFamily="34" charset="0"/>
              </a:rPr>
              <a:t>Op</a:t>
            </a:r>
            <a:r>
              <a:rPr lang="zh-CN" altLang="en-US" kern="1200" dirty="0">
                <a:latin typeface="Gill Sans MT" panose="020B0502020104020203" pitchFamily="34" charset="0"/>
              </a:rPr>
              <a:t>，而不用每次都在推理阶段都计算一遍。</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5BA558DC-7B57-3141-8C8C-2039F351D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601022"/>
            <a:ext cx="7867421" cy="3482811"/>
          </a:xfrm>
          <a:prstGeom prst="rect">
            <a:avLst/>
          </a:prstGeom>
        </p:spPr>
      </p:pic>
    </p:spTree>
    <p:extLst>
      <p:ext uri="{BB962C8B-B14F-4D97-AF65-F5344CB8AC3E}">
        <p14:creationId xmlns:p14="http://schemas.microsoft.com/office/powerpoint/2010/main" val="78015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ExpandDims</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a:t>
            </a:r>
            <a:r>
              <a:rPr lang="en-US" altLang="zh-CN" kern="1200" dirty="0">
                <a:latin typeface="Gill Sans MT" panose="020B0502020104020203" pitchFamily="34" charset="0"/>
              </a:rPr>
              <a:t>Op</a:t>
            </a:r>
            <a:r>
              <a:rPr lang="zh-CN" altLang="en-US" kern="1200" dirty="0">
                <a:latin typeface="Gill Sans MT" panose="020B0502020104020203" pitchFamily="34" charset="0"/>
              </a:rPr>
              <a:t> 指定维度的输入是常量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，则把这个维度以参数的形式折叠到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算子中。</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FBACEDC0-2F67-A94C-9F05-F4F4520AC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923" y="2938069"/>
            <a:ext cx="8506916" cy="2801611"/>
          </a:xfrm>
          <a:prstGeom prst="rect">
            <a:avLst/>
          </a:prstGeom>
        </p:spPr>
      </p:pic>
    </p:spTree>
    <p:extLst>
      <p:ext uri="{BB962C8B-B14F-4D97-AF65-F5344CB8AC3E}">
        <p14:creationId xmlns:p14="http://schemas.microsoft.com/office/powerpoint/2010/main" val="11526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1" name="图片 10">
            <a:extLst>
              <a:ext uri="{FF2B5EF4-FFF2-40B4-BE49-F238E27FC236}">
                <a16:creationId xmlns:a16="http://schemas.microsoft.com/office/drawing/2014/main" id="{2283160B-B1C7-7545-AFC9-8C506AF78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931" y="3068960"/>
            <a:ext cx="8362900" cy="2754182"/>
          </a:xfrm>
          <a:prstGeom prst="rect">
            <a:avLst/>
          </a:prstGeom>
        </p:spPr>
      </p:pic>
      <p:sp>
        <p:nvSpPr>
          <p:cNvPr id="13" name="内容占位符 11">
            <a:extLst>
              <a:ext uri="{FF2B5EF4-FFF2-40B4-BE49-F238E27FC236}">
                <a16:creationId xmlns:a16="http://schemas.microsoft.com/office/drawing/2014/main" id="{99F8C022-4875-854C-A3B7-04E65EB3FDCD}"/>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Binary</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第二个输入是标量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 ，把这个标量以参数的形式折叠到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的属性中。</a:t>
            </a:r>
          </a:p>
        </p:txBody>
      </p:sp>
    </p:spTree>
    <p:extLst>
      <p:ext uri="{BB962C8B-B14F-4D97-AF65-F5344CB8AC3E}">
        <p14:creationId xmlns:p14="http://schemas.microsoft.com/office/powerpoint/2010/main" val="418652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Remove all redundant nodes without changing the graph structure.</a:t>
            </a:r>
            <a:r>
              <a:rPr lang="zh-CN" altLang="en-US" dirty="0">
                <a:latin typeface="Gill Sans MT" panose="020B0502020104020203" pitchFamily="34" charset="0"/>
              </a:rPr>
              <a:t> </a:t>
            </a:r>
            <a:r>
              <a:rPr lang="zh-CN" altLang="en-US" dirty="0"/>
              <a:t>在不改变图形结构的情况下删除所有冗余节点。</a:t>
            </a:r>
            <a:r>
              <a:rPr lang="en-US" altLang="zh-CN" dirty="0">
                <a:latin typeface="Gill Sans MT" panose="020B0502020104020203" pitchFamily="34" charset="0"/>
              </a:rPr>
              <a:t>The following such optimizations are currently supported:</a:t>
            </a:r>
          </a:p>
          <a:p>
            <a:pPr marL="671513" indent="-401638">
              <a:lnSpc>
                <a:spcPct val="150000"/>
              </a:lnSpc>
              <a:buFont typeface="+mj-lt"/>
              <a:buAutoNum type="arabicPeriod"/>
            </a:pPr>
            <a:r>
              <a:rPr lang="en-US" altLang="zh-CN" dirty="0">
                <a:latin typeface="Gill Sans MT" panose="020B0502020104020203" pitchFamily="34" charset="0"/>
              </a:rPr>
              <a:t>Identity Elimination</a:t>
            </a:r>
          </a:p>
          <a:p>
            <a:pPr marL="671513" indent="-401638">
              <a:lnSpc>
                <a:spcPct val="150000"/>
              </a:lnSpc>
              <a:buFont typeface="+mj-lt"/>
              <a:buAutoNum type="arabicPeriod"/>
            </a:pPr>
            <a:r>
              <a:rPr lang="en-US" altLang="zh-CN" dirty="0">
                <a:latin typeface="Gill Sans MT" panose="020B0502020104020203" pitchFamily="34" charset="0"/>
              </a:rPr>
              <a:t>Slice Elimination</a:t>
            </a:r>
          </a:p>
          <a:p>
            <a:pPr marL="671513" indent="-401638">
              <a:lnSpc>
                <a:spcPct val="150000"/>
              </a:lnSpc>
              <a:buFont typeface="+mj-lt"/>
              <a:buAutoNum type="arabicPeriod"/>
            </a:pPr>
            <a:r>
              <a:rPr lang="en-US" altLang="zh-CN" dirty="0">
                <a:latin typeface="Gill Sans MT" panose="020B0502020104020203" pitchFamily="34" charset="0"/>
              </a:rPr>
              <a:t>Unsqueeze Elimination</a:t>
            </a:r>
          </a:p>
          <a:p>
            <a:pPr marL="671513" indent="-401638">
              <a:lnSpc>
                <a:spcPct val="150000"/>
              </a:lnSpc>
              <a:buFont typeface="+mj-lt"/>
              <a:buAutoNum type="arabicPeriod"/>
            </a:pPr>
            <a:r>
              <a:rPr lang="en-US" altLang="zh-CN" dirty="0">
                <a:latin typeface="Gill Sans MT" panose="020B0502020104020203" pitchFamily="34" charset="0"/>
              </a:rPr>
              <a:t>Dropout Elimination</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46701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BDF37888-8569-5C42-B7AD-B553D5CB173A}"/>
              </a:ext>
            </a:extLst>
          </p:cNvPr>
          <p:cNvGraphicFramePr>
            <a:graphicFrameLocks noGrp="1"/>
          </p:cNvGraphicFramePr>
          <p:nvPr>
            <p:extLst>
              <p:ext uri="{D42A27DB-BD31-4B8C-83A1-F6EECF244321}">
                <p14:modId xmlns:p14="http://schemas.microsoft.com/office/powerpoint/2010/main" val="1598081667"/>
              </p:ext>
            </p:extLst>
          </p:nvPr>
        </p:nvGraphicFramePr>
        <p:xfrm>
          <a:off x="691902" y="2348880"/>
          <a:ext cx="10807079" cy="3233532"/>
        </p:xfrm>
        <a:graphic>
          <a:graphicData uri="http://schemas.openxmlformats.org/drawingml/2006/table">
            <a:tbl>
              <a:tblPr firstRow="1" bandRow="1">
                <a:tableStyleId>{9D7B26C5-4107-4FEC-AEDC-1716B250A1EF}</a:tableStyleId>
              </a:tblPr>
              <a:tblGrid>
                <a:gridCol w="2615421">
                  <a:extLst>
                    <a:ext uri="{9D8B030D-6E8A-4147-A177-3AD203B41FA5}">
                      <a16:colId xmlns:a16="http://schemas.microsoft.com/office/drawing/2014/main" val="3520033587"/>
                    </a:ext>
                  </a:extLst>
                </a:gridCol>
                <a:gridCol w="1700502">
                  <a:extLst>
                    <a:ext uri="{9D8B030D-6E8A-4147-A177-3AD203B41FA5}">
                      <a16:colId xmlns:a16="http://schemas.microsoft.com/office/drawing/2014/main" val="2751031285"/>
                    </a:ext>
                  </a:extLst>
                </a:gridCol>
                <a:gridCol w="6491156">
                  <a:extLst>
                    <a:ext uri="{9D8B030D-6E8A-4147-A177-3AD203B41FA5}">
                      <a16:colId xmlns:a16="http://schemas.microsoft.com/office/drawing/2014/main" val="1578399078"/>
                    </a:ext>
                  </a:extLst>
                </a:gridCol>
              </a:tblGrid>
              <a:tr h="808383">
                <a:tc rowSpan="3">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Unuseful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Op</a:t>
                      </a:r>
                      <a:endParaRPr lang="zh-CN" altLang="en-US" sz="1600" b="0" kern="1200" dirty="0">
                        <a:solidFill>
                          <a:srgbClr val="374154"/>
                        </a:solidFill>
                        <a:effectLst/>
                        <a:latin typeface="Gill Sans MT" panose="020B0502020104020203" pitchFamily="34" charset="0"/>
                        <a:ea typeface="+mn-ea"/>
                        <a:cs typeface="+mn-cs"/>
                      </a:endParaRPr>
                    </a:p>
                  </a:txBody>
                  <a:tcPr anchor="ctr">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l" defTabSz="913707" rtl="0" eaLnBrk="1" latinLnBrk="0" hangingPunct="1"/>
                      <a:r>
                        <a:rPr lang="zh-CN" altLang="en-US" sz="1600" b="0" kern="1200" dirty="0">
                          <a:solidFill>
                            <a:srgbClr val="374154"/>
                          </a:solidFill>
                          <a:effectLst/>
                          <a:latin typeface="Gill Sans MT" panose="020B0502020104020203" pitchFamily="34" charset="0"/>
                          <a:ea typeface="+mn-ea"/>
                          <a:cs typeface="+mn-cs"/>
                        </a:rPr>
                        <a:t>冗余算子删除</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去掉 </a:t>
                      </a:r>
                      <a:r>
                        <a:rPr lang="en-US" altLang="zh-CN" sz="1600" b="0" kern="1200" dirty="0">
                          <a:solidFill>
                            <a:srgbClr val="374154"/>
                          </a:solidFill>
                          <a:effectLst/>
                          <a:latin typeface="Gill Sans MT" panose="020B0502020104020203" pitchFamily="34" charset="0"/>
                          <a:ea typeface="+mn-ea"/>
                          <a:cs typeface="+mn-cs"/>
                        </a:rPr>
                        <a:t>Seq2Out,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Identity,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NoOp</a:t>
                      </a:r>
                      <a:r>
                        <a:rPr lang="en-US" altLang="zh-CN"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Print,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Assert,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StopGradient</a:t>
                      </a:r>
                      <a:r>
                        <a:rPr lang="en-US" altLang="zh-CN" sz="1600" b="0" kern="1200" dirty="0">
                          <a:solidFill>
                            <a:srgbClr val="374154"/>
                          </a:solidFill>
                          <a:effectLst/>
                          <a:latin typeface="Gill Sans MT" panose="020B0502020104020203" pitchFamily="34" charset="0"/>
                          <a:ea typeface="+mn-ea"/>
                          <a:cs typeface="+mn-cs"/>
                        </a:rPr>
                        <a:t>, Split</a:t>
                      </a:r>
                      <a:r>
                        <a:rPr lang="zh-CN" altLang="en-US" sz="1600" b="0" kern="1200" dirty="0">
                          <a:solidFill>
                            <a:srgbClr val="374154"/>
                          </a:solidFill>
                          <a:effectLst/>
                          <a:latin typeface="Gill Sans MT" panose="020B0502020104020203" pitchFamily="34" charset="0"/>
                          <a:ea typeface="+mn-ea"/>
                          <a:cs typeface="+mn-cs"/>
                        </a:rPr>
                        <a:t> 等冗余算子</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转换前后数据类型相等</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只有一个输入 </a:t>
                      </a:r>
                      <a:r>
                        <a:rPr lang="en-US" altLang="zh-CN" sz="1600" b="0" kern="1200" dirty="0">
                          <a:solidFill>
                            <a:srgbClr val="374154"/>
                          </a:solidFill>
                          <a:effectLst/>
                          <a:latin typeface="Gill Sans MT" panose="020B0502020104020203" pitchFamily="34" charset="0"/>
                          <a:ea typeface="+mn-ea"/>
                          <a:cs typeface="+mn-cs"/>
                        </a:rPr>
                        <a:t>Tensor</a:t>
                      </a:r>
                      <a:endParaRPr lang="zh-CN" altLang="en-US"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898307"/>
                  </a:ext>
                </a:extLst>
              </a:tr>
              <a:tr h="80838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Dropout</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删除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374154"/>
                          </a:solidFill>
                          <a:effectLst/>
                          <a:latin typeface="Gill Sans MT" panose="020B0502020104020203" pitchFamily="34" charset="0"/>
                          <a:ea typeface="+mn-ea"/>
                          <a:cs typeface="+mn-cs"/>
                        </a:rPr>
                        <a:t>删除因为抑制过拟合的方法引入的 </a:t>
                      </a:r>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节点</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512083"/>
                  </a:ext>
                </a:extLst>
              </a:tr>
            </a:tbl>
          </a:graphicData>
        </a:graphic>
      </p:graphicFrame>
    </p:spTree>
    <p:extLst>
      <p:ext uri="{BB962C8B-B14F-4D97-AF65-F5344CB8AC3E}">
        <p14:creationId xmlns:p14="http://schemas.microsoft.com/office/powerpoint/2010/main" val="146989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内容占位符 8">
            <a:extLst>
              <a:ext uri="{FF2B5EF4-FFF2-40B4-BE49-F238E27FC236}">
                <a16:creationId xmlns:a16="http://schemas.microsoft.com/office/drawing/2014/main" id="{CE51EC8C-868D-DC4B-A9DF-007FFCC13F0A}"/>
              </a:ext>
            </a:extLst>
          </p:cNvPr>
          <p:cNvSpPr>
            <a:spLocks noGrp="1"/>
          </p:cNvSpPr>
          <p:nvPr>
            <p:ph sz="half" idx="1"/>
          </p:nvPr>
        </p:nvSpPr>
        <p:spPr>
          <a:xfrm>
            <a:off x="623635" y="1340768"/>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pic>
        <p:nvPicPr>
          <p:cNvPr id="14" name="图片 13">
            <a:extLst>
              <a:ext uri="{FF2B5EF4-FFF2-40B4-BE49-F238E27FC236}">
                <a16:creationId xmlns:a16="http://schemas.microsoft.com/office/drawing/2014/main" id="{483AEBEE-CFD2-CC44-BB37-6F6F78C64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28" y="1873830"/>
            <a:ext cx="7075486" cy="4795530"/>
          </a:xfrm>
          <a:prstGeom prst="rect">
            <a:avLst/>
          </a:prstGeom>
        </p:spPr>
      </p:pic>
    </p:spTree>
    <p:extLst>
      <p:ext uri="{BB962C8B-B14F-4D97-AF65-F5344CB8AC3E}">
        <p14:creationId xmlns:p14="http://schemas.microsoft.com/office/powerpoint/2010/main" val="203724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参数无意义：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本身是有意义，但是设置成某些参数后就变成了无意义了的 </a:t>
            </a:r>
            <a:r>
              <a:rPr lang="en-US" altLang="zh-CN" dirty="0">
                <a:latin typeface="Gill Sans MT" panose="020B0502020104020203" pitchFamily="34" charset="0"/>
              </a:rPr>
              <a:t>Op</a:t>
            </a:r>
            <a:r>
              <a:rPr lang="zh-CN" altLang="en-US" dirty="0">
                <a:latin typeface="Gill Sans MT" panose="020B0502020104020203" pitchFamily="34" charset="0"/>
              </a:rPr>
              <a:t>。</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A0922DEE-DA67-2440-8008-4E16B5DB9CE7}"/>
              </a:ext>
            </a:extLst>
          </p:cNvPr>
          <p:cNvGraphicFramePr>
            <a:graphicFrameLocks noGrp="1"/>
          </p:cNvGraphicFramePr>
          <p:nvPr>
            <p:extLst>
              <p:ext uri="{D42A27DB-BD31-4B8C-83A1-F6EECF244321}">
                <p14:modId xmlns:p14="http://schemas.microsoft.com/office/powerpoint/2010/main" val="1529346185"/>
              </p:ext>
            </p:extLst>
          </p:nvPr>
        </p:nvGraphicFramePr>
        <p:xfrm>
          <a:off x="814149" y="2029349"/>
          <a:ext cx="11009034" cy="4112908"/>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转换数据排布格式时当参数 </a:t>
                      </a:r>
                      <a:r>
                        <a:rPr lang="en-US" altLang="zh-CN" sz="1600" b="0" kern="1200" dirty="0" err="1">
                          <a:solidFill>
                            <a:srgbClr val="374154"/>
                          </a:solidFill>
                          <a:effectLst/>
                          <a:latin typeface="Gill Sans MT" panose="020B0502020104020203" pitchFamily="34" charset="0"/>
                          <a:ea typeface="+mj-ea"/>
                          <a:cs typeface="+mn-cs"/>
                        </a:rPr>
                        <a:t>Src</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err="1">
                          <a:solidFill>
                            <a:srgbClr val="374154"/>
                          </a:solidFill>
                          <a:effectLst/>
                          <a:latin typeface="Gill Sans MT" panose="020B0502020104020203" pitchFamily="34" charset="0"/>
                          <a:ea typeface="+mj-ea"/>
                          <a:cs typeface="+mn-cs"/>
                        </a:rPr>
                        <a:t>Dst</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2822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Slice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场景消除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Slice Op</a:t>
                      </a:r>
                      <a:r>
                        <a:rPr lang="zh-CN" altLang="en-US" sz="1600" b="0" kern="1200" dirty="0">
                          <a:solidFill>
                            <a:srgbClr val="374154"/>
                          </a:solidFill>
                          <a:effectLst/>
                          <a:latin typeface="Gill Sans MT" panose="020B0502020104020203" pitchFamily="34" charset="0"/>
                          <a:ea typeface="+mj-ea"/>
                          <a:cs typeface="+mn-cs"/>
                        </a:rPr>
                        <a:t> 的 </a:t>
                      </a:r>
                      <a:r>
                        <a:rPr lang="en-US" altLang="zh-CN" sz="1600" b="0" kern="1200" dirty="0" err="1">
                          <a:solidFill>
                            <a:srgbClr val="374154"/>
                          </a:solidFill>
                          <a:effectLst/>
                          <a:latin typeface="Gill Sans MT" panose="020B0502020104020203" pitchFamily="34" charset="0"/>
                          <a:ea typeface="+mj-ea"/>
                          <a:cs typeface="+mn-cs"/>
                        </a:rPr>
                        <a:t>index_start</a:t>
                      </a:r>
                      <a:r>
                        <a:rPr lang="zh-CN" altLang="en-US" sz="1600" b="0" kern="1200" dirty="0">
                          <a:solidFill>
                            <a:srgbClr val="374154"/>
                          </a:solidFill>
                          <a:effectLst/>
                          <a:latin typeface="Gill Sans MT" panose="020B0502020104020203" pitchFamily="34" charset="0"/>
                          <a:ea typeface="+mj-ea"/>
                          <a:cs typeface="+mn-cs"/>
                        </a:rPr>
                        <a:t> 等于</a:t>
                      </a:r>
                      <a:r>
                        <a:rPr lang="en-US" altLang="zh-CN" sz="1600" b="0" kern="1200" dirty="0">
                          <a:solidFill>
                            <a:srgbClr val="374154"/>
                          </a:solidFill>
                          <a:effectLst/>
                          <a:latin typeface="Gill Sans MT" panose="020B0502020104020203" pitchFamily="34" charset="0"/>
                          <a:ea typeface="+mj-ea"/>
                          <a:cs typeface="+mn-cs"/>
                        </a:rPr>
                        <a:t>0</a:t>
                      </a:r>
                      <a:r>
                        <a:rPr lang="zh-CN" altLang="en-US" sz="1600" b="0" kern="1200" dirty="0">
                          <a:solidFill>
                            <a:srgbClr val="374154"/>
                          </a:solidFill>
                          <a:effectLst/>
                          <a:latin typeface="Gill Sans MT" panose="020B0502020104020203" pitchFamily="34" charset="0"/>
                          <a:ea typeface="+mj-ea"/>
                          <a:cs typeface="+mn-cs"/>
                        </a:rPr>
                        <a:t>或者 </a:t>
                      </a:r>
                      <a:r>
                        <a:rPr lang="en-US" altLang="zh-CN" sz="1600" b="0" kern="1200" dirty="0" err="1">
                          <a:solidFill>
                            <a:srgbClr val="374154"/>
                          </a:solidFill>
                          <a:effectLst/>
                          <a:latin typeface="Gill Sans MT" panose="020B0502020104020203" pitchFamily="34" charset="0"/>
                          <a:ea typeface="+mj-ea"/>
                          <a:cs typeface="+mn-cs"/>
                        </a:rPr>
                        <a:t>index_end</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a:solidFill>
                            <a:srgbClr val="374154"/>
                          </a:solidFill>
                          <a:effectLst/>
                          <a:latin typeface="Gill Sans MT" panose="020B0502020104020203" pitchFamily="34" charset="0"/>
                          <a:ea typeface="+mj-ea"/>
                          <a:cs typeface="+mn-cs"/>
                        </a:rPr>
                        <a:t>c-1</a:t>
                      </a:r>
                      <a:r>
                        <a:rPr lang="zh-CN" altLang="en-US" sz="1600" b="0" kern="1200" dirty="0">
                          <a:solidFill>
                            <a:srgbClr val="374154"/>
                          </a:solidFill>
                          <a:effectLst/>
                          <a:latin typeface="Gill Sans MT" panose="020B0502020104020203" pitchFamily="34" charset="0"/>
                          <a:ea typeface="+mj-ea"/>
                          <a:cs typeface="+mn-cs"/>
                        </a:rPr>
                        <a:t> 时，该</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 Op</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等于输入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pooling1x1</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对滑窗 </a:t>
                      </a:r>
                      <a:r>
                        <a:rPr lang="en-US" altLang="zh-CN" sz="1600" b="0" kern="1200" dirty="0">
                          <a:solidFill>
                            <a:srgbClr val="374154"/>
                          </a:solidFill>
                          <a:effectLst/>
                          <a:latin typeface="Gill Sans MT" panose="020B0502020104020203" pitchFamily="34" charset="0"/>
                          <a:ea typeface="+mj-ea"/>
                          <a:cs typeface="+mn-cs"/>
                        </a:rPr>
                        <a:t>1x1</a:t>
                      </a:r>
                      <a:r>
                        <a:rPr lang="zh-CN" altLang="en-US" sz="1600" b="0" kern="1200" dirty="0">
                          <a:solidFill>
                            <a:srgbClr val="374154"/>
                          </a:solidFill>
                          <a:effectLst/>
                          <a:latin typeface="Gill Sans MT" panose="020B0502020104020203" pitchFamily="34" charset="0"/>
                          <a:ea typeface="+mj-ea"/>
                          <a:cs typeface="+mn-cs"/>
                        </a:rPr>
                        <a:t> 进行池化操作</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13562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9E190A9-3D45-8448-BB00-E5DFD4FE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27" y="1606654"/>
            <a:ext cx="2119987" cy="4846680"/>
          </a:xfrm>
          <a:prstGeom prst="rect">
            <a:avLst/>
          </a:prstGeom>
        </p:spPr>
      </p:pic>
      <p:pic>
        <p:nvPicPr>
          <p:cNvPr id="9" name="图片 8">
            <a:extLst>
              <a:ext uri="{FF2B5EF4-FFF2-40B4-BE49-F238E27FC236}">
                <a16:creationId xmlns:a16="http://schemas.microsoft.com/office/drawing/2014/main" id="{E4008CD7-4FE9-E44C-9209-48A929368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064" y="1606656"/>
            <a:ext cx="2852219" cy="4846680"/>
          </a:xfrm>
          <a:prstGeom prst="rect">
            <a:avLst/>
          </a:prstGeom>
        </p:spPr>
      </p:pic>
      <p:pic>
        <p:nvPicPr>
          <p:cNvPr id="11" name="图片 10">
            <a:extLst>
              <a:ext uri="{FF2B5EF4-FFF2-40B4-BE49-F238E27FC236}">
                <a16:creationId xmlns:a16="http://schemas.microsoft.com/office/drawing/2014/main" id="{B49E668E-CBDE-8545-8772-6A4A6A6EB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483" y="1606655"/>
            <a:ext cx="3277612" cy="4846681"/>
          </a:xfrm>
          <a:prstGeom prst="rect">
            <a:avLst/>
          </a:prstGeom>
        </p:spPr>
      </p:pic>
      <p:cxnSp>
        <p:nvCxnSpPr>
          <p:cNvPr id="13" name="直线连接符 12">
            <a:extLst>
              <a:ext uri="{FF2B5EF4-FFF2-40B4-BE49-F238E27FC236}">
                <a16:creationId xmlns:a16="http://schemas.microsoft.com/office/drawing/2014/main" id="{323F17FE-D8B5-6C4B-894F-52B15F099FDC}"/>
              </a:ext>
            </a:extLst>
          </p:cNvPr>
          <p:cNvCxnSpPr>
            <a:cxnSpLocks/>
          </p:cNvCxnSpPr>
          <p:nvPr/>
        </p:nvCxnSpPr>
        <p:spPr bwMode="auto">
          <a:xfrm>
            <a:off x="372211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cxnSp>
        <p:nvCxnSpPr>
          <p:cNvPr id="17" name="直线连接符 16">
            <a:extLst>
              <a:ext uri="{FF2B5EF4-FFF2-40B4-BE49-F238E27FC236}">
                <a16:creationId xmlns:a16="http://schemas.microsoft.com/office/drawing/2014/main" id="{E9BBDF73-BF2E-A046-8B42-59ADA56238F2}"/>
              </a:ext>
            </a:extLst>
          </p:cNvPr>
          <p:cNvCxnSpPr>
            <a:cxnSpLocks/>
          </p:cNvCxnSpPr>
          <p:nvPr/>
        </p:nvCxnSpPr>
        <p:spPr bwMode="auto">
          <a:xfrm>
            <a:off x="768255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sp>
        <p:nvSpPr>
          <p:cNvPr id="18" name="矩形 17">
            <a:extLst>
              <a:ext uri="{FF2B5EF4-FFF2-40B4-BE49-F238E27FC236}">
                <a16:creationId xmlns:a16="http://schemas.microsoft.com/office/drawing/2014/main" id="{6800200E-7199-3D47-B828-16B727D86580}"/>
              </a:ext>
            </a:extLst>
          </p:cNvPr>
          <p:cNvSpPr/>
          <p:nvPr/>
        </p:nvSpPr>
        <p:spPr>
          <a:xfrm>
            <a:off x="1173698" y="1187460"/>
            <a:ext cx="131221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Tensor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9" name="矩形 18">
            <a:extLst>
              <a:ext uri="{FF2B5EF4-FFF2-40B4-BE49-F238E27FC236}">
                <a16:creationId xmlns:a16="http://schemas.microsoft.com/office/drawing/2014/main" id="{A5F25FCE-8127-2F44-9685-22D74A61CFE2}"/>
              </a:ext>
            </a:extLst>
          </p:cNvPr>
          <p:cNvSpPr/>
          <p:nvPr/>
        </p:nvSpPr>
        <p:spPr>
          <a:xfrm>
            <a:off x="4614306" y="1187460"/>
            <a:ext cx="195598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Expand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4A17D9AD-CC6F-7843-AE65-8A2952261E1C}"/>
              </a:ext>
            </a:extLst>
          </p:cNvPr>
          <p:cNvSpPr/>
          <p:nvPr/>
        </p:nvSpPr>
        <p:spPr>
          <a:xfrm>
            <a:off x="8155634" y="1187460"/>
            <a:ext cx="279435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Slice/pooling1x1</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76536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D72348E0-29CC-084A-A45E-99B1726F1E46}"/>
              </a:ext>
            </a:extLst>
          </p:cNvPr>
          <p:cNvGraphicFramePr>
            <a:graphicFrameLocks noGrp="1"/>
          </p:cNvGraphicFramePr>
          <p:nvPr>
            <p:extLst>
              <p:ext uri="{D42A27DB-BD31-4B8C-83A1-F6EECF244321}">
                <p14:modId xmlns:p14="http://schemas.microsoft.com/office/powerpoint/2010/main" val="3386863969"/>
              </p:ext>
            </p:extLst>
          </p:nvPr>
        </p:nvGraphicFramePr>
        <p:xfrm>
          <a:off x="697781" y="1988840"/>
          <a:ext cx="11009034" cy="410012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Output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输出后消除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模型的输出不需要进行内存排布转换</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Unsqueeze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Unsqueeze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 </a:t>
                      </a:r>
                      <a:r>
                        <a:rPr lang="en-US" altLang="zh-CN" sz="1600" b="0" kern="1200" dirty="0">
                          <a:solidFill>
                            <a:srgbClr val="374154"/>
                          </a:solidFill>
                          <a:effectLst/>
                          <a:latin typeface="Gill Sans MT" panose="020B0502020104020203" pitchFamily="34" charset="0"/>
                          <a:ea typeface="+mj-ea"/>
                          <a:cs typeface="+mn-cs"/>
                        </a:rPr>
                        <a:t>Unsqueeze Op</a:t>
                      </a:r>
                      <a:r>
                        <a:rPr lang="zh-CN" altLang="en-US" sz="1600" b="0" kern="1200" dirty="0">
                          <a:solidFill>
                            <a:srgbClr val="374154"/>
                          </a:solidFill>
                          <a:effectLst/>
                          <a:latin typeface="Gill Sans MT" panose="020B0502020104020203" pitchFamily="34" charset="0"/>
                          <a:ea typeface="+mj-ea"/>
                          <a:cs typeface="+mn-cs"/>
                        </a:rPr>
                        <a:t> 输入是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时，可以将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执行 </a:t>
                      </a:r>
                      <a:r>
                        <a:rPr lang="en-US" altLang="zh-CN" sz="1600" b="0" kern="1200" dirty="0">
                          <a:solidFill>
                            <a:srgbClr val="374154"/>
                          </a:solidFill>
                          <a:effectLst/>
                          <a:latin typeface="Gill Sans MT" panose="020B0502020104020203" pitchFamily="34" charset="0"/>
                          <a:ea typeface="+mj-ea"/>
                          <a:cs typeface="+mn-cs"/>
                        </a:rPr>
                        <a:t>Unsqueeze</a:t>
                      </a:r>
                      <a:r>
                        <a:rPr lang="zh-CN" altLang="en-US" sz="1600" b="0" kern="1200" dirty="0">
                          <a:solidFill>
                            <a:srgbClr val="374154"/>
                          </a:solidFill>
                          <a:effectLst/>
                          <a:latin typeface="Gill Sans MT" panose="020B0502020104020203" pitchFamily="34" charset="0"/>
                          <a:ea typeface="+mj-ea"/>
                          <a:cs typeface="+mn-cs"/>
                        </a:rPr>
                        <a:t> 操作后直接删除 </a:t>
                      </a:r>
                      <a:r>
                        <a:rPr lang="en-US" altLang="zh-CN" sz="1600" b="0" kern="1200" dirty="0">
                          <a:solidFill>
                            <a:srgbClr val="374154"/>
                          </a:solidFill>
                          <a:effectLst/>
                          <a:latin typeface="Gill Sans MT" panose="020B0502020104020203" pitchFamily="34" charset="0"/>
                          <a:ea typeface="+mj-ea"/>
                          <a:cs typeface="+mn-cs"/>
                        </a:rPr>
                        <a:t>Unsqueeze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3281785"/>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Orphaned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孤儿节点消除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网络模型中存在一些数据节点，当没有其他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将该 </a:t>
                      </a:r>
                      <a:r>
                        <a:rPr lang="en-US" altLang="zh-CN" sz="1600" b="0" kern="1200" dirty="0">
                          <a:solidFill>
                            <a:srgbClr val="374154"/>
                          </a:solidFill>
                          <a:effectLst/>
                          <a:latin typeface="Gill Sans MT" panose="020B0502020104020203" pitchFamily="34" charset="0"/>
                          <a:ea typeface="+mj-ea"/>
                          <a:cs typeface="+mn-cs"/>
                        </a:rPr>
                        <a:t>Const Op</a:t>
                      </a:r>
                      <a:r>
                        <a:rPr lang="zh-CN" altLang="en-US" sz="1600" b="0" kern="1200" dirty="0">
                          <a:solidFill>
                            <a:srgbClr val="374154"/>
                          </a:solidFill>
                          <a:effectLst/>
                          <a:latin typeface="Gill Sans MT" panose="020B0502020104020203" pitchFamily="34" charset="0"/>
                          <a:ea typeface="+mj-ea"/>
                          <a:cs typeface="+mn-cs"/>
                        </a:rPr>
                        <a:t> 作为输入时可认为其为孤儿 </a:t>
                      </a:r>
                      <a:r>
                        <a:rPr lang="en-US" altLang="zh-CN" sz="1600" b="0" kern="1200" dirty="0">
                          <a:solidFill>
                            <a:srgbClr val="374154"/>
                          </a:solidFill>
                          <a:effectLst/>
                          <a:latin typeface="Gill Sans MT" panose="020B0502020104020203" pitchFamily="34" charset="0"/>
                          <a:ea typeface="+mj-ea"/>
                          <a:cs typeface="+mn-cs"/>
                        </a:rPr>
                        <a:t>orphaned</a:t>
                      </a:r>
                      <a:r>
                        <a:rPr lang="zh-CN" altLang="en-US" sz="1600" b="0" kern="1200" dirty="0">
                          <a:solidFill>
                            <a:srgbClr val="374154"/>
                          </a:solidFill>
                          <a:effectLst/>
                          <a:latin typeface="Gill Sans MT" panose="020B0502020104020203" pitchFamily="34" charset="0"/>
                          <a:ea typeface="+mj-ea"/>
                          <a:cs typeface="+mn-cs"/>
                        </a:rPr>
                        <a:t> 节点删除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before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在 </a:t>
                      </a:r>
                      <a:r>
                        <a:rPr lang="en-US" altLang="zh-CN" sz="1600" b="0" kern="1200" dirty="0">
                          <a:solidFill>
                            <a:srgbClr val="374154"/>
                          </a:solidFill>
                          <a:effectLst/>
                          <a:latin typeface="Gill Sans MT" panose="020B0502020104020203" pitchFamily="34" charset="0"/>
                          <a:ea typeface="+mj-ea"/>
                          <a:cs typeface="+mn-cs"/>
                        </a:rPr>
                        <a:t>Binary</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前面有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算子，则将其删除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global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时（即期望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j-ea"/>
                          <a:cs typeface="+mn-cs"/>
                        </a:rPr>
                        <a:t> 后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j-ea"/>
                          <a:cs typeface="+mn-cs"/>
                        </a:rPr>
                        <a:t>，而</a:t>
                      </a:r>
                      <a:r>
                        <a:rPr lang="en-US" altLang="zh-CN" sz="1600" b="0" kern="1200" dirty="0">
                          <a:solidFill>
                            <a:srgbClr val="374154"/>
                          </a:solidFill>
                          <a:effectLst/>
                          <a:latin typeface="Gill Sans MT" panose="020B0502020104020203" pitchFamily="34" charset="0"/>
                          <a:ea typeface="+mj-ea"/>
                          <a:cs typeface="+mn-cs"/>
                        </a:rPr>
                        <a:t>global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n-ea"/>
                          <a:cs typeface="+mn-cs"/>
                        </a:rPr>
                        <a:t>则将其删除</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83330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187B72ED-41E8-4942-8C58-B2780F887F05}"/>
              </a:ext>
            </a:extLst>
          </p:cNvPr>
          <p:cNvGraphicFramePr>
            <a:graphicFrameLocks noGrp="1"/>
          </p:cNvGraphicFramePr>
          <p:nvPr>
            <p:extLst>
              <p:ext uri="{D42A27DB-BD31-4B8C-83A1-F6EECF244321}">
                <p14:modId xmlns:p14="http://schemas.microsoft.com/office/powerpoint/2010/main" val="3154628674"/>
              </p:ext>
            </p:extLst>
          </p:nvPr>
        </p:nvGraphicFramePr>
        <p:xfrm>
          <a:off x="625396" y="2564904"/>
          <a:ext cx="11009034" cy="3180153"/>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全连接层输出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时，后续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只需要保留最后一个 </a:t>
                      </a:r>
                      <a:r>
                        <a:rPr lang="en-US" altLang="zh-CN" sz="1600" b="0" kern="1200" dirty="0">
                          <a:solidFill>
                            <a:srgbClr val="374154"/>
                          </a:solidFill>
                          <a:effectLst/>
                          <a:latin typeface="Gill Sans MT" panose="020B0502020104020203" pitchFamily="34" charset="0"/>
                          <a:ea typeface="+mj-ea"/>
                          <a:cs typeface="+mn-cs"/>
                        </a:rPr>
                        <a:t>Reshape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连续的内存排布转换或者数据转换，只需要保留最后一个</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4470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计算图优化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1" name="矩形 10">
            <a:extLst>
              <a:ext uri="{FF2B5EF4-FFF2-40B4-BE49-F238E27FC236}">
                <a16:creationId xmlns:a16="http://schemas.microsoft.com/office/drawing/2014/main" id="{53FD5DAD-218E-0A45-8BC2-F190E96AF182}"/>
              </a:ext>
            </a:extLst>
          </p:cNvPr>
          <p:cNvSpPr/>
          <p:nvPr/>
        </p:nvSpPr>
        <p:spPr>
          <a:xfrm>
            <a:off x="530587" y="1411780"/>
            <a:ext cx="218957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Remove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Output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2" name="矩形 11">
            <a:extLst>
              <a:ext uri="{FF2B5EF4-FFF2-40B4-BE49-F238E27FC236}">
                <a16:creationId xmlns:a16="http://schemas.microsoft.com/office/drawing/2014/main" id="{ACDF3B43-DC05-214F-B6C0-386993311101}"/>
              </a:ext>
            </a:extLst>
          </p:cNvPr>
          <p:cNvSpPr/>
          <p:nvPr/>
        </p:nvSpPr>
        <p:spPr>
          <a:xfrm>
            <a:off x="3313050" y="1411780"/>
            <a:ext cx="230543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Unsqueeze Elimination</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09480B92-82F7-6F49-8F18-F99E1FB52031}"/>
              </a:ext>
            </a:extLst>
          </p:cNvPr>
          <p:cNvSpPr/>
          <p:nvPr/>
        </p:nvSpPr>
        <p:spPr>
          <a:xfrm>
            <a:off x="6211378" y="1411780"/>
            <a:ext cx="2050561"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Orphaned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4" name="矩形 13">
            <a:extLst>
              <a:ext uri="{FF2B5EF4-FFF2-40B4-BE49-F238E27FC236}">
                <a16:creationId xmlns:a16="http://schemas.microsoft.com/office/drawing/2014/main" id="{604861E2-D6FF-EA4E-A791-93A3AE74F45D}"/>
              </a:ext>
            </a:extLst>
          </p:cNvPr>
          <p:cNvSpPr/>
          <p:nvPr/>
        </p:nvSpPr>
        <p:spPr>
          <a:xfrm>
            <a:off x="8854829" y="1411780"/>
            <a:ext cx="2811347"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global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pooling</a:t>
            </a:r>
            <a:endParaRPr lang="zh-CN" altLang="en-US" dirty="0">
              <a:solidFill>
                <a:srgbClr val="374154"/>
              </a:solidFill>
              <a:latin typeface="Gill Sans MT" panose="020B0502020104020203" pitchFamily="34" charset="0"/>
            </a:endParaRPr>
          </a:p>
        </p:txBody>
      </p:sp>
      <p:pic>
        <p:nvPicPr>
          <p:cNvPr id="16" name="图片 15">
            <a:extLst>
              <a:ext uri="{FF2B5EF4-FFF2-40B4-BE49-F238E27FC236}">
                <a16:creationId xmlns:a16="http://schemas.microsoft.com/office/drawing/2014/main" id="{69B43F12-58EE-E347-A88F-C2AD48B9F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278" y="1924132"/>
            <a:ext cx="1204922" cy="4601212"/>
          </a:xfrm>
          <a:prstGeom prst="rect">
            <a:avLst/>
          </a:prstGeom>
        </p:spPr>
      </p:pic>
      <p:pic>
        <p:nvPicPr>
          <p:cNvPr id="20" name="图片 19">
            <a:extLst>
              <a:ext uri="{FF2B5EF4-FFF2-40B4-BE49-F238E27FC236}">
                <a16:creationId xmlns:a16="http://schemas.microsoft.com/office/drawing/2014/main" id="{F02439A4-B6D4-8743-A139-0A240AEE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796" y="2456741"/>
            <a:ext cx="1209945" cy="4068603"/>
          </a:xfrm>
          <a:prstGeom prst="rect">
            <a:avLst/>
          </a:prstGeom>
        </p:spPr>
      </p:pic>
      <p:pic>
        <p:nvPicPr>
          <p:cNvPr id="24" name="图片 23">
            <a:extLst>
              <a:ext uri="{FF2B5EF4-FFF2-40B4-BE49-F238E27FC236}">
                <a16:creationId xmlns:a16="http://schemas.microsoft.com/office/drawing/2014/main" id="{B78DC88A-7B05-CC4A-AD0C-4B73185BF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682" y="1903048"/>
            <a:ext cx="2136746" cy="4601212"/>
          </a:xfrm>
          <a:prstGeom prst="rect">
            <a:avLst/>
          </a:prstGeom>
        </p:spPr>
      </p:pic>
      <p:pic>
        <p:nvPicPr>
          <p:cNvPr id="28" name="图片 27">
            <a:extLst>
              <a:ext uri="{FF2B5EF4-FFF2-40B4-BE49-F238E27FC236}">
                <a16:creationId xmlns:a16="http://schemas.microsoft.com/office/drawing/2014/main" id="{699BE341-890E-494A-A54E-0E15DA24A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5852" y="1831040"/>
            <a:ext cx="1229300" cy="4694304"/>
          </a:xfrm>
          <a:prstGeom prst="rect">
            <a:avLst/>
          </a:prstGeom>
        </p:spPr>
      </p:pic>
    </p:spTree>
    <p:extLst>
      <p:ext uri="{BB962C8B-B14F-4D97-AF65-F5344CB8AC3E}">
        <p14:creationId xmlns:p14="http://schemas.microsoft.com/office/powerpoint/2010/main" val="309945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3" name="矩形 2">
            <a:extLst>
              <a:ext uri="{FF2B5EF4-FFF2-40B4-BE49-F238E27FC236}">
                <a16:creationId xmlns:a16="http://schemas.microsoft.com/office/drawing/2014/main" id="{21685935-DA1E-2B4A-9E09-D9A3A63C46DC}"/>
              </a:ext>
            </a:extLst>
          </p:cNvPr>
          <p:cNvSpPr/>
          <p:nvPr/>
        </p:nvSpPr>
        <p:spPr>
          <a:xfrm>
            <a:off x="827812" y="1340768"/>
            <a:ext cx="281519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Flatten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linear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7" name="矩形 6">
            <a:extLst>
              <a:ext uri="{FF2B5EF4-FFF2-40B4-BE49-F238E27FC236}">
                <a16:creationId xmlns:a16="http://schemas.microsoft.com/office/drawing/2014/main" id="{1F4A74DF-1039-1E4F-BC92-94FA1A736433}"/>
              </a:ext>
            </a:extLst>
          </p:cNvPr>
          <p:cNvSpPr/>
          <p:nvPr/>
        </p:nvSpPr>
        <p:spPr>
          <a:xfrm>
            <a:off x="4514205" y="1340768"/>
            <a:ext cx="282898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7A5316DE-9120-BC4C-8D1B-3E8ACC049C85}"/>
              </a:ext>
            </a:extLst>
          </p:cNvPr>
          <p:cNvSpPr/>
          <p:nvPr/>
        </p:nvSpPr>
        <p:spPr>
          <a:xfrm>
            <a:off x="8214384" y="1340768"/>
            <a:ext cx="2597186"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1" name="图片 10">
            <a:extLst>
              <a:ext uri="{FF2B5EF4-FFF2-40B4-BE49-F238E27FC236}">
                <a16:creationId xmlns:a16="http://schemas.microsoft.com/office/drawing/2014/main" id="{7ABFE8CB-0A8E-EC40-840C-8DC568688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701" y="1728192"/>
            <a:ext cx="1312803" cy="5013176"/>
          </a:xfrm>
          <a:prstGeom prst="rect">
            <a:avLst/>
          </a:prstGeom>
        </p:spPr>
      </p:pic>
      <p:pic>
        <p:nvPicPr>
          <p:cNvPr id="13" name="图片 12">
            <a:extLst>
              <a:ext uri="{FF2B5EF4-FFF2-40B4-BE49-F238E27FC236}">
                <a16:creationId xmlns:a16="http://schemas.microsoft.com/office/drawing/2014/main" id="{2EA30A7E-FF83-1944-9AD8-601B2BD70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45" y="1700808"/>
            <a:ext cx="1312803" cy="5013176"/>
          </a:xfrm>
          <a:prstGeom prst="rect">
            <a:avLst/>
          </a:prstGeom>
        </p:spPr>
      </p:pic>
      <p:pic>
        <p:nvPicPr>
          <p:cNvPr id="15" name="图片 14">
            <a:extLst>
              <a:ext uri="{FF2B5EF4-FFF2-40B4-BE49-F238E27FC236}">
                <a16:creationId xmlns:a16="http://schemas.microsoft.com/office/drawing/2014/main" id="{E2E09C72-3545-8A46-9544-A162162CE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007" y="1740684"/>
            <a:ext cx="1312803" cy="5013176"/>
          </a:xfrm>
          <a:prstGeom prst="rect">
            <a:avLst/>
          </a:prstGeom>
        </p:spPr>
      </p:pic>
    </p:spTree>
    <p:extLst>
      <p:ext uri="{BB962C8B-B14F-4D97-AF65-F5344CB8AC3E}">
        <p14:creationId xmlns:p14="http://schemas.microsoft.com/office/powerpoint/2010/main" val="2058825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前后反义：</a:t>
            </a:r>
            <a:r>
              <a:rPr lang="zh-CN" altLang="en-US" dirty="0">
                <a:latin typeface="Gill Sans MT" panose="020B0502020104020203" pitchFamily="34" charset="0"/>
              </a:rPr>
              <a:t>前后两个相邻 </a:t>
            </a:r>
            <a:r>
              <a:rPr lang="en-US" altLang="zh-CN" dirty="0">
                <a:latin typeface="Gill Sans MT" panose="020B0502020104020203" pitchFamily="34" charset="0"/>
              </a:rPr>
              <a:t>Op</a:t>
            </a:r>
            <a:r>
              <a:rPr lang="zh-CN" altLang="en-US" dirty="0">
                <a:latin typeface="Gill Sans MT" panose="020B0502020104020203" pitchFamily="34" charset="0"/>
              </a:rPr>
              <a:t> 进行操作时，语义相反的两个 </a:t>
            </a:r>
            <a:r>
              <a:rPr lang="en-US" altLang="zh-CN" dirty="0">
                <a:latin typeface="Gill Sans MT" panose="020B0502020104020203" pitchFamily="34" charset="0"/>
              </a:rPr>
              <a:t>Op</a:t>
            </a:r>
            <a:r>
              <a:rPr lang="zh-CN" altLang="en-US" dirty="0">
                <a:latin typeface="Gill Sans MT" panose="020B0502020104020203" pitchFamily="34" charset="0"/>
              </a:rPr>
              <a:t> 都可以删除；</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C9CE66BD-FB11-2946-BE63-5A7C714F9001}"/>
              </a:ext>
            </a:extLst>
          </p:cNvPr>
          <p:cNvGraphicFramePr>
            <a:graphicFrameLocks noGrp="1"/>
          </p:cNvGraphicFramePr>
          <p:nvPr>
            <p:extLst>
              <p:ext uri="{D42A27DB-BD31-4B8C-83A1-F6EECF244321}">
                <p14:modId xmlns:p14="http://schemas.microsoft.com/office/powerpoint/2010/main" val="2792240488"/>
              </p:ext>
            </p:extLst>
          </p:nvPr>
        </p:nvGraphicFramePr>
        <p:xfrm>
          <a:off x="650548" y="2420888"/>
          <a:ext cx="11009034" cy="360040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和</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是反义的</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一个压缩维度，一个是拓展维度，当连续的这两个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指定的</a:t>
                      </a:r>
                      <a:r>
                        <a:rPr lang="en-US" altLang="zh-CN" sz="1600" b="0" kern="1200" dirty="0">
                          <a:solidFill>
                            <a:srgbClr val="374154"/>
                          </a:solidFill>
                          <a:effectLst/>
                          <a:latin typeface="Gill Sans MT" panose="020B0502020104020203" pitchFamily="34" charset="0"/>
                          <a:ea typeface="+mn-ea"/>
                          <a:cs typeface="+mn-cs"/>
                        </a:rPr>
                        <a:t>axis</a:t>
                      </a:r>
                      <a:r>
                        <a:rPr lang="zh-CN" altLang="en-US" sz="1600" b="0" kern="1200" dirty="0">
                          <a:solidFill>
                            <a:srgbClr val="374154"/>
                          </a:solidFill>
                          <a:effectLst/>
                          <a:latin typeface="Gill Sans MT" panose="020B0502020104020203" pitchFamily="34" charset="0"/>
                          <a:ea typeface="+mn-ea"/>
                          <a:cs typeface="+mn-cs"/>
                        </a:rPr>
                        <a:t>相等时即可同时删除这两个</a:t>
                      </a:r>
                      <a:r>
                        <a:rPr lang="en-US" altLang="zh-CN" sz="1600" b="0" kern="1200" dirty="0">
                          <a:solidFill>
                            <a:srgbClr val="374154"/>
                          </a:solidFill>
                          <a:effectLst/>
                          <a:latin typeface="Gill Sans MT" panose="020B0502020104020203" pitchFamily="34" charset="0"/>
                          <a:ea typeface="+mn-ea"/>
                          <a:cs typeface="+mn-cs"/>
                        </a:rPr>
                        <a:t>Op</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Inverse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当连续的两个内存排布转换</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的参数前后反义，即</a:t>
                      </a:r>
                      <a:r>
                        <a:rPr lang="en-US" altLang="zh-CN" sz="1600" b="0" kern="1200" dirty="0">
                          <a:solidFill>
                            <a:srgbClr val="374154"/>
                          </a:solidFill>
                          <a:effectLst/>
                          <a:latin typeface="Gill Sans MT" panose="020B0502020104020203" pitchFamily="34" charset="0"/>
                          <a:ea typeface="+mn-ea"/>
                          <a:cs typeface="+mn-cs"/>
                        </a:rPr>
                        <a:t>src1</a:t>
                      </a:r>
                      <a:r>
                        <a:rPr lang="zh-CN" altLang="en-US" sz="1600" b="0" kern="1200" dirty="0">
                          <a:solidFill>
                            <a:srgbClr val="374154"/>
                          </a:solidFill>
                          <a:effectLst/>
                          <a:latin typeface="Gill Sans MT" panose="020B0502020104020203" pitchFamily="34" charset="0"/>
                          <a:ea typeface="+mn-ea"/>
                          <a:cs typeface="+mn-cs"/>
                        </a:rPr>
                        <a:t>等于</a:t>
                      </a:r>
                      <a:r>
                        <a:rPr lang="en-US" altLang="zh-CN" sz="1600" b="0" kern="1200" dirty="0">
                          <a:solidFill>
                            <a:srgbClr val="374154"/>
                          </a:solidFill>
                          <a:effectLst/>
                          <a:latin typeface="Gill Sans MT" panose="020B0502020104020203" pitchFamily="34" charset="0"/>
                          <a:ea typeface="+mn-ea"/>
                          <a:cs typeface="+mn-cs"/>
                        </a:rPr>
                        <a:t>dst2,</a:t>
                      </a:r>
                      <a:r>
                        <a:rPr lang="zh-CN" altLang="en-US" sz="1600" b="0" kern="1200" dirty="0">
                          <a:solidFill>
                            <a:srgbClr val="374154"/>
                          </a:solidFill>
                          <a:effectLst/>
                          <a:latin typeface="Gill Sans MT" panose="020B0502020104020203" pitchFamily="34" charset="0"/>
                          <a:ea typeface="+mn-ea"/>
                          <a:cs typeface="+mn-cs"/>
                        </a:rPr>
                        <a:t>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Dequant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连续进行量化和反量化，可同时删除这两个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5900996"/>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合并后又进行同样的拆分，可同时删除这两个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6426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3" name="图片 2">
            <a:extLst>
              <a:ext uri="{FF2B5EF4-FFF2-40B4-BE49-F238E27FC236}">
                <a16:creationId xmlns:a16="http://schemas.microsoft.com/office/drawing/2014/main" id="{D35BE13C-B509-9E47-911C-F034816D3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72" y="1849372"/>
            <a:ext cx="2842938" cy="4693211"/>
          </a:xfrm>
          <a:prstGeom prst="rect">
            <a:avLst/>
          </a:prstGeom>
        </p:spPr>
      </p:pic>
      <p:sp>
        <p:nvSpPr>
          <p:cNvPr id="5" name="矩形 4">
            <a:extLst>
              <a:ext uri="{FF2B5EF4-FFF2-40B4-BE49-F238E27FC236}">
                <a16:creationId xmlns:a16="http://schemas.microsoft.com/office/drawing/2014/main" id="{EDE58039-5CDC-0C44-8AEA-25AFAFA47046}"/>
              </a:ext>
            </a:extLst>
          </p:cNvPr>
          <p:cNvSpPr/>
          <p:nvPr/>
        </p:nvSpPr>
        <p:spPr>
          <a:xfrm>
            <a:off x="807172" y="1306754"/>
            <a:ext cx="3092513"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Squeeze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ExpandDims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56F2ADC6-A912-B74E-BDCA-6A5A2D3A1A79}"/>
              </a:ext>
            </a:extLst>
          </p:cNvPr>
          <p:cNvSpPr/>
          <p:nvPr/>
        </p:nvSpPr>
        <p:spPr>
          <a:xfrm>
            <a:off x="4286457" y="1268760"/>
            <a:ext cx="384746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Inverse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 Quant</a:t>
            </a:r>
            <a:r>
              <a:rPr lang="zh-CN" altLang="en-US" dirty="0">
                <a:solidFill>
                  <a:srgbClr val="374154"/>
                </a:solidFill>
                <a:latin typeface="Gill Sans MT" panose="020B0502020104020203" pitchFamily="34" charset="0"/>
              </a:rPr>
              <a:t> </a:t>
            </a:r>
            <a:r>
              <a:rPr lang="en-US" altLang="zh-CN" dirty="0" err="1">
                <a:solidFill>
                  <a:srgbClr val="374154"/>
                </a:solidFill>
                <a:latin typeface="Gill Sans MT" panose="020B0502020104020203" pitchFamily="34" charset="0"/>
              </a:rPr>
              <a:t>Dequant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8BBA7D0D-E08E-B748-87E8-CD9DB03DD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299" y="1849372"/>
            <a:ext cx="2782163" cy="4693211"/>
          </a:xfrm>
          <a:prstGeom prst="rect">
            <a:avLst/>
          </a:prstGeom>
        </p:spPr>
      </p:pic>
      <p:pic>
        <p:nvPicPr>
          <p:cNvPr id="17" name="图片 16">
            <a:extLst>
              <a:ext uri="{FF2B5EF4-FFF2-40B4-BE49-F238E27FC236}">
                <a16:creationId xmlns:a16="http://schemas.microsoft.com/office/drawing/2014/main" id="{1AF70566-6A17-0349-81D7-E33F1C7E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669" y="1238396"/>
            <a:ext cx="2527872" cy="5381922"/>
          </a:xfrm>
          <a:prstGeom prst="rect">
            <a:avLst/>
          </a:prstGeom>
        </p:spPr>
      </p:pic>
      <p:sp>
        <p:nvSpPr>
          <p:cNvPr id="18" name="矩形 17">
            <a:extLst>
              <a:ext uri="{FF2B5EF4-FFF2-40B4-BE49-F238E27FC236}">
                <a16:creationId xmlns:a16="http://schemas.microsoft.com/office/drawing/2014/main" id="{45740C2F-210C-F449-84BA-3F58DB824043}"/>
              </a:ext>
            </a:extLst>
          </p:cNvPr>
          <p:cNvSpPr/>
          <p:nvPr/>
        </p:nvSpPr>
        <p:spPr>
          <a:xfrm>
            <a:off x="8690669" y="4499828"/>
            <a:ext cx="244490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Concat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Slice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4174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1008112"/>
          </a:xfrm>
        </p:spPr>
        <p:txBody>
          <a:bodyPr/>
          <a:lstStyle/>
          <a:p>
            <a:pPr>
              <a:lnSpc>
                <a:spcPct val="150000"/>
              </a:lnSpc>
            </a:pPr>
            <a:r>
              <a:rPr lang="zh-CN" altLang="en-US" dirty="0">
                <a:latin typeface="Gill Sans MT" panose="020B0502020104020203" pitchFamily="34" charset="0"/>
              </a:rPr>
              <a:t>公共子图：  最大公共子图问题是给定两个图，要求去掉一些点后，两个图都得到一个节点数至少为</a:t>
            </a:r>
            <a:r>
              <a:rPr lang="en-US" altLang="zh-CN" dirty="0">
                <a:latin typeface="Gill Sans MT" panose="020B0502020104020203" pitchFamily="34" charset="0"/>
              </a:rPr>
              <a:t>b</a:t>
            </a:r>
            <a:r>
              <a:rPr lang="zh-CN" altLang="en-US" dirty="0">
                <a:latin typeface="Gill Sans MT" panose="020B0502020104020203" pitchFamily="34" charset="0"/>
              </a:rPr>
              <a:t>的子图，且两个子图完全相同。 </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3B3F820B-E3F6-C245-B880-0B473E725757}"/>
              </a:ext>
            </a:extLst>
          </p:cNvPr>
          <p:cNvGraphicFramePr>
            <a:graphicFrameLocks noGrp="1"/>
          </p:cNvGraphicFramePr>
          <p:nvPr>
            <p:extLst>
              <p:ext uri="{D42A27DB-BD31-4B8C-83A1-F6EECF244321}">
                <p14:modId xmlns:p14="http://schemas.microsoft.com/office/powerpoint/2010/main" val="3076174583"/>
              </p:ext>
            </p:extLst>
          </p:nvPr>
        </p:nvGraphicFramePr>
        <p:xfrm>
          <a:off x="645309" y="3202371"/>
          <a:ext cx="11009034" cy="1877251"/>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r>
                        <a:rPr lang="en-US" altLang="zh-CN" sz="1733" b="0" i="0" kern="1200" dirty="0">
                          <a:solidFill>
                            <a:srgbClr val="374154"/>
                          </a:solidFill>
                          <a:effectLst/>
                          <a:latin typeface="Gill Sans MT" panose="020B0502020104020203" pitchFamily="34" charset="0"/>
                          <a:ea typeface="+mj-ea"/>
                          <a:cs typeface="+mn-cs"/>
                        </a:rPr>
                        <a:t>Common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Subexpression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Elimination</a:t>
                      </a:r>
                      <a:endParaRPr lang="zh-CN" altLang="en-US"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当模型当中出现了公共子图，如一个输出是另外两个同类型同参数的</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的输入，则可进行删除其中一个</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。（同时这是一个经典的</a:t>
                      </a:r>
                      <a:r>
                        <a:rPr lang="en-US" altLang="zh-CN" sz="1600" b="0" kern="1200" dirty="0" err="1">
                          <a:solidFill>
                            <a:srgbClr val="374154"/>
                          </a:solidFill>
                          <a:effectLst/>
                          <a:latin typeface="Gill Sans MT" panose="020B0502020104020203" pitchFamily="34" charset="0"/>
                          <a:ea typeface="+mj-ea"/>
                          <a:cs typeface="+mn-cs"/>
                        </a:rPr>
                        <a:t>Leetcode</a:t>
                      </a:r>
                      <a:r>
                        <a:rPr lang="zh-CN" altLang="en-US" sz="1600" b="0" kern="1200" dirty="0">
                          <a:solidFill>
                            <a:srgbClr val="374154"/>
                          </a:solidFill>
                          <a:effectLst/>
                          <a:latin typeface="Gill Sans MT" panose="020B0502020104020203" pitchFamily="34" charset="0"/>
                          <a:ea typeface="+mj-ea"/>
                          <a:cs typeface="+mn-cs"/>
                        </a:rPr>
                        <a:t>算法题目，寻找公共子树，有兴趣可自行搜索</a:t>
                      </a:r>
                      <a:r>
                        <a:rPr lang="zh-CN" altLang="en-US" sz="1600" b="0" kern="1200" dirty="0">
                          <a:solidFill>
                            <a:srgbClr val="374154"/>
                          </a:solidFill>
                          <a:effectLst/>
                          <a:latin typeface="Gill Sans MT" panose="020B0502020104020203" pitchFamily="34" charset="0"/>
                          <a:ea typeface="+mn-ea"/>
                          <a:cs typeface="+mn-cs"/>
                        </a:rPr>
                        <a:t>）</a:t>
                      </a:r>
                      <a:br>
                        <a:rPr lang="zh-CN" altLang="en-US" sz="1600" b="0" kern="1200" dirty="0">
                          <a:solidFill>
                            <a:srgbClr val="374154"/>
                          </a:solidFill>
                          <a:effectLst/>
                          <a:latin typeface="Gill Sans MT" panose="020B0502020104020203" pitchFamily="34" charset="0"/>
                          <a:ea typeface="+mj-ea"/>
                          <a:cs typeface="+mn-cs"/>
                        </a:rPr>
                      </a:br>
                      <a:endParaRPr lang="en-US" altLang="zh-CN"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bl>
          </a:graphicData>
        </a:graphic>
      </p:graphicFrame>
    </p:spTree>
    <p:extLst>
      <p:ext uri="{BB962C8B-B14F-4D97-AF65-F5344CB8AC3E}">
        <p14:creationId xmlns:p14="http://schemas.microsoft.com/office/powerpoint/2010/main" val="5017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66FBDA5-9648-B64A-ADE8-343F2F78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57" y="1916832"/>
            <a:ext cx="10994926" cy="4012809"/>
          </a:xfrm>
          <a:prstGeom prst="rect">
            <a:avLst/>
          </a:prstGeom>
        </p:spPr>
      </p:pic>
    </p:spTree>
    <p:extLst>
      <p:ext uri="{BB962C8B-B14F-4D97-AF65-F5344CB8AC3E}">
        <p14:creationId xmlns:p14="http://schemas.microsoft.com/office/powerpoint/2010/main" val="244840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FA816-09ED-3A44-9434-E268EFFEE9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6B35156-64A4-5B43-B94F-16BE53D97A2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8501F22-F577-124F-90CB-EA13AA51E8AE}"/>
              </a:ext>
            </a:extLst>
          </p:cNvPr>
          <p:cNvSpPr>
            <a:spLocks noGrp="1"/>
          </p:cNvSpPr>
          <p:nvPr>
            <p:ph sz="half" idx="10"/>
          </p:nvPr>
        </p:nvSpPr>
        <p:spPr/>
        <p:txBody>
          <a:bodyPr/>
          <a:lstStyle/>
          <a:p>
            <a:endParaRPr kumimoji="1" lang="zh-CN" altLang="en-US"/>
          </a:p>
        </p:txBody>
      </p:sp>
      <p:graphicFrame>
        <p:nvGraphicFramePr>
          <p:cNvPr id="5" name="表格 4">
            <a:extLst>
              <a:ext uri="{FF2B5EF4-FFF2-40B4-BE49-F238E27FC236}">
                <a16:creationId xmlns:a16="http://schemas.microsoft.com/office/drawing/2014/main" id="{7BA88570-4103-D140-9C72-8F8E128BBBD8}"/>
              </a:ext>
            </a:extLst>
          </p:cNvPr>
          <p:cNvGraphicFramePr>
            <a:graphicFrameLocks noGrp="1"/>
          </p:cNvGraphicFramePr>
          <p:nvPr>
            <p:extLst>
              <p:ext uri="{D42A27DB-BD31-4B8C-83A1-F6EECF244321}">
                <p14:modId xmlns:p14="http://schemas.microsoft.com/office/powerpoint/2010/main" val="493335902"/>
              </p:ext>
            </p:extLst>
          </p:nvPr>
        </p:nvGraphicFramePr>
        <p:xfrm>
          <a:off x="905745" y="2492896"/>
          <a:ext cx="10385271" cy="3892741"/>
        </p:xfrm>
        <a:graphic>
          <a:graphicData uri="http://schemas.openxmlformats.org/drawingml/2006/table">
            <a:tbl>
              <a:tblPr firstRow="1" bandRow="1">
                <a:tableStyleId>{D27102A9-8310-4765-A935-A1911B00CA55}</a:tableStyleId>
              </a:tblPr>
              <a:tblGrid>
                <a:gridCol w="2392382">
                  <a:extLst>
                    <a:ext uri="{9D8B030D-6E8A-4147-A177-3AD203B41FA5}">
                      <a16:colId xmlns:a16="http://schemas.microsoft.com/office/drawing/2014/main" val="3520033587"/>
                    </a:ext>
                  </a:extLst>
                </a:gridCol>
                <a:gridCol w="1800200">
                  <a:extLst>
                    <a:ext uri="{9D8B030D-6E8A-4147-A177-3AD203B41FA5}">
                      <a16:colId xmlns:a16="http://schemas.microsoft.com/office/drawing/2014/main" val="2751031285"/>
                    </a:ext>
                  </a:extLst>
                </a:gridCol>
                <a:gridCol w="6192689">
                  <a:extLst>
                    <a:ext uri="{9D8B030D-6E8A-4147-A177-3AD203B41FA5}">
                      <a16:colId xmlns:a16="http://schemas.microsoft.com/office/drawing/2014/main" val="1578399078"/>
                    </a:ext>
                  </a:extLst>
                </a:gridCol>
              </a:tblGrid>
              <a:tr h="13808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717301945"/>
                  </a:ext>
                </a:extLst>
              </a:tr>
              <a:tr h="223962">
                <a:tc>
                  <a:txBody>
                    <a:bodyPr/>
                    <a:lstStyle/>
                    <a:p>
                      <a:r>
                        <a:rPr lang="en-US" altLang="zh-CN" sz="1733" b="0" i="0" kern="1200" dirty="0" err="1">
                          <a:solidFill>
                            <a:schemeClr val="tx1"/>
                          </a:solidFill>
                          <a:effectLst/>
                          <a:latin typeface="+mn-lt"/>
                          <a:ea typeface="+mn-ea"/>
                          <a:cs typeface="+mn-cs"/>
                        </a:rPr>
                        <a:t>RemoveInplace</a:t>
                      </a:r>
                      <a:endParaRPr lang="zh-CN" altLang="en-US" dirty="0"/>
                    </a:p>
                  </a:txBody>
                  <a:tcPr/>
                </a:tc>
                <a:tc>
                  <a:txBody>
                    <a:bodyPr/>
                    <a:lstStyle/>
                    <a:p>
                      <a:endParaRPr lang="zh-CN" altLang="en-US" dirty="0"/>
                    </a:p>
                  </a:txBody>
                  <a:tcPr/>
                </a:tc>
                <a:tc>
                  <a:txBody>
                    <a:bodyPr/>
                    <a:lstStyle/>
                    <a:p>
                      <a:pPr lvl="1"/>
                      <a:r>
                        <a:rPr lang="en-US" altLang="zh-CN" sz="1733" b="0" i="0" kern="1200" dirty="0">
                          <a:solidFill>
                            <a:schemeClr val="tx1"/>
                          </a:solidFill>
                          <a:effectLst/>
                          <a:latin typeface="+mn-lt"/>
                          <a:ea typeface="+mn-ea"/>
                          <a:cs typeface="+mn-cs"/>
                        </a:rPr>
                        <a:t>Inplace</a:t>
                      </a:r>
                      <a:r>
                        <a:rPr lang="zh-CN" altLang="en-US" sz="1733" b="0" i="0" kern="1200" dirty="0">
                          <a:solidFill>
                            <a:schemeClr val="tx1"/>
                          </a:solidFill>
                          <a:effectLst/>
                          <a:latin typeface="+mn-lt"/>
                          <a:ea typeface="+mn-ea"/>
                          <a:cs typeface="+mn-cs"/>
                        </a:rPr>
                        <a:t>是一类</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的统称，这类</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的输入输出为同一</a:t>
                      </a:r>
                      <a:r>
                        <a:rPr lang="en-US" altLang="zh-CN" sz="1733" b="0" i="0" kern="1200" dirty="0">
                          <a:solidFill>
                            <a:schemeClr val="tx1"/>
                          </a:solidFill>
                          <a:effectLst/>
                          <a:latin typeface="+mn-lt"/>
                          <a:ea typeface="+mn-ea"/>
                          <a:cs typeface="+mn-cs"/>
                        </a:rPr>
                        <a:t>tensor</a:t>
                      </a:r>
                      <a:r>
                        <a:rPr lang="zh-CN" altLang="en-US" sz="1733" b="0" i="0" kern="1200" dirty="0">
                          <a:solidFill>
                            <a:schemeClr val="tx1"/>
                          </a:solidFill>
                          <a:effectLst/>
                          <a:latin typeface="+mn-lt"/>
                          <a:ea typeface="+mn-ea"/>
                          <a:cs typeface="+mn-cs"/>
                        </a:rPr>
                        <a:t>，如</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a:t>
                      </a:r>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等</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都属于</a:t>
                      </a:r>
                      <a:r>
                        <a:rPr lang="en-US" altLang="zh-CN" sz="1733" b="0" i="0" kern="1200" dirty="0" err="1">
                          <a:solidFill>
                            <a:schemeClr val="tx1"/>
                          </a:solidFill>
                          <a:effectLst/>
                          <a:latin typeface="+mn-lt"/>
                          <a:ea typeface="+mn-ea"/>
                          <a:cs typeface="+mn-cs"/>
                        </a:rPr>
                        <a:t>inplace</a:t>
                      </a:r>
                      <a:r>
                        <a:rPr lang="zh-CN" altLang="en-US" sz="1733" b="0" i="0" kern="1200" dirty="0">
                          <a:solidFill>
                            <a:schemeClr val="tx1"/>
                          </a:solidFill>
                          <a:effectLst/>
                          <a:latin typeface="+mn-lt"/>
                          <a:ea typeface="+mn-ea"/>
                          <a:cs typeface="+mn-cs"/>
                        </a:rPr>
                        <a:t>，</a:t>
                      </a:r>
                      <a:r>
                        <a:rPr lang="en-US" altLang="zh-CN" sz="1733" b="0" i="0" kern="1200" dirty="0" err="1">
                          <a:solidFill>
                            <a:schemeClr val="tx1"/>
                          </a:solidFill>
                          <a:effectLst/>
                          <a:latin typeface="+mn-lt"/>
                          <a:ea typeface="+mn-ea"/>
                          <a:cs typeface="+mn-cs"/>
                        </a:rPr>
                        <a:t>io</a:t>
                      </a:r>
                      <a:r>
                        <a:rPr lang="en-US" altLang="zh-CN" sz="1733" b="0" i="0" kern="1200" dirty="0">
                          <a:solidFill>
                            <a:schemeClr val="tx1"/>
                          </a:solidFill>
                          <a:effectLst/>
                          <a:latin typeface="+mn-lt"/>
                          <a:ea typeface="+mn-ea"/>
                          <a:cs typeface="+mn-cs"/>
                        </a:rPr>
                        <a:t>[i]=</a:t>
                      </a:r>
                      <a:r>
                        <a:rPr lang="en-US" altLang="zh-CN" sz="1733" b="0" i="0" kern="1200" dirty="0" err="1">
                          <a:solidFill>
                            <a:schemeClr val="tx1"/>
                          </a:solidFill>
                          <a:effectLst/>
                          <a:latin typeface="+mn-lt"/>
                          <a:ea typeface="+mn-ea"/>
                          <a:cs typeface="+mn-cs"/>
                        </a:rPr>
                        <a:t>Relu</a:t>
                      </a:r>
                      <a:r>
                        <a:rPr lang="en-US" altLang="zh-CN" sz="1733" b="0" i="0" kern="1200" dirty="0">
                          <a:solidFill>
                            <a:schemeClr val="tx1"/>
                          </a:solidFill>
                          <a:effectLst/>
                          <a:latin typeface="+mn-lt"/>
                          <a:ea typeface="+mn-ea"/>
                          <a:cs typeface="+mn-cs"/>
                        </a:rPr>
                        <a:t>(</a:t>
                      </a:r>
                      <a:r>
                        <a:rPr lang="en-US" altLang="zh-CN" sz="1733" b="0" i="0" kern="1200" dirty="0" err="1">
                          <a:solidFill>
                            <a:schemeClr val="tx1"/>
                          </a:solidFill>
                          <a:effectLst/>
                          <a:latin typeface="+mn-lt"/>
                          <a:ea typeface="+mn-ea"/>
                          <a:cs typeface="+mn-cs"/>
                        </a:rPr>
                        <a:t>io</a:t>
                      </a:r>
                      <a:r>
                        <a:rPr lang="en-US" altLang="zh-CN" sz="1733" b="0" i="0" kern="1200" dirty="0">
                          <a:solidFill>
                            <a:schemeClr val="tx1"/>
                          </a:solidFill>
                          <a:effectLst/>
                          <a:latin typeface="+mn-lt"/>
                          <a:ea typeface="+mn-ea"/>
                          <a:cs typeface="+mn-cs"/>
                        </a:rPr>
                        <a:t>[i])</a:t>
                      </a:r>
                      <a:r>
                        <a:rPr lang="zh-CN" altLang="en-US" sz="1733" b="0" i="0" kern="1200" dirty="0">
                          <a:solidFill>
                            <a:schemeClr val="tx1"/>
                          </a:solidFill>
                          <a:effectLst/>
                          <a:latin typeface="+mn-lt"/>
                          <a:ea typeface="+mn-ea"/>
                          <a:cs typeface="+mn-cs"/>
                        </a:rPr>
                        <a:t>。这样会使</a:t>
                      </a:r>
                      <a:r>
                        <a:rPr lang="en-US" altLang="zh-CN" sz="1733" b="0" i="0" kern="1200" dirty="0">
                          <a:solidFill>
                            <a:schemeClr val="tx1"/>
                          </a:solidFill>
                          <a:effectLst/>
                          <a:latin typeface="+mn-lt"/>
                          <a:ea typeface="+mn-ea"/>
                          <a:cs typeface="+mn-cs"/>
                        </a:rPr>
                        <a:t>tensor</a:t>
                      </a:r>
                      <a:r>
                        <a:rPr lang="zh-CN" altLang="en-US" sz="1733" b="0" i="0" kern="1200" dirty="0">
                          <a:solidFill>
                            <a:schemeClr val="tx1"/>
                          </a:solidFill>
                          <a:effectLst/>
                          <a:latin typeface="+mn-lt"/>
                          <a:ea typeface="+mn-ea"/>
                          <a:cs typeface="+mn-cs"/>
                        </a:rPr>
                        <a:t>名失去唯一性。比如</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的输入和输出</a:t>
                      </a:r>
                      <a:r>
                        <a:rPr lang="en-US" altLang="zh-CN" sz="1733" b="0" i="0" kern="1200" dirty="0">
                          <a:solidFill>
                            <a:schemeClr val="tx1"/>
                          </a:solidFill>
                          <a:effectLst/>
                          <a:latin typeface="+mn-lt"/>
                          <a:ea typeface="+mn-ea"/>
                          <a:cs typeface="+mn-cs"/>
                        </a:rPr>
                        <a:t>tensor</a:t>
                      </a:r>
                      <a:r>
                        <a:rPr lang="zh-CN" altLang="en-US" sz="1733" b="0" i="0" kern="1200" dirty="0">
                          <a:solidFill>
                            <a:schemeClr val="tx1"/>
                          </a:solidFill>
                          <a:effectLst/>
                          <a:latin typeface="+mn-lt"/>
                          <a:ea typeface="+mn-ea"/>
                          <a:cs typeface="+mn-cs"/>
                        </a:rPr>
                        <a:t>名为</a:t>
                      </a:r>
                      <a:r>
                        <a:rPr lang="en-US" altLang="zh-CN" sz="1733" b="0" i="0" kern="1200" dirty="0" err="1">
                          <a:solidFill>
                            <a:schemeClr val="tx1"/>
                          </a:solidFill>
                          <a:effectLst/>
                          <a:latin typeface="+mn-lt"/>
                          <a:ea typeface="+mn-ea"/>
                          <a:cs typeface="+mn-cs"/>
                        </a:rPr>
                        <a:t>relu_tensor</a:t>
                      </a:r>
                      <a:r>
                        <a:rPr lang="zh-CN" altLang="en-US" sz="1733" b="0" i="0" kern="1200" dirty="0">
                          <a:solidFill>
                            <a:schemeClr val="tx1"/>
                          </a:solidFill>
                          <a:effectLst/>
                          <a:latin typeface="+mn-lt"/>
                          <a:ea typeface="+mn-ea"/>
                          <a:cs typeface="+mn-cs"/>
                        </a:rPr>
                        <a:t>，那我在描述网络模型的时候将</a:t>
                      </a:r>
                      <a:r>
                        <a:rPr lang="en-US" altLang="zh-CN" sz="1733" b="0" i="0" kern="1200" dirty="0" err="1">
                          <a:solidFill>
                            <a:schemeClr val="tx1"/>
                          </a:solidFill>
                          <a:effectLst/>
                          <a:latin typeface="+mn-lt"/>
                          <a:ea typeface="+mn-ea"/>
                          <a:cs typeface="+mn-cs"/>
                        </a:rPr>
                        <a:t>relu_tensor</a:t>
                      </a:r>
                      <a:r>
                        <a:rPr lang="zh-CN" altLang="en-US" sz="1733" b="0" i="0" kern="1200" dirty="0">
                          <a:solidFill>
                            <a:schemeClr val="tx1"/>
                          </a:solidFill>
                          <a:effectLst/>
                          <a:latin typeface="+mn-lt"/>
                          <a:ea typeface="+mn-ea"/>
                          <a:cs typeface="+mn-cs"/>
                        </a:rPr>
                        <a:t>作为某个</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的输入时就会产生二义性，这个</a:t>
                      </a:r>
                      <a:r>
                        <a:rPr lang="en-US" altLang="zh-CN" sz="1733" b="0" i="0" kern="1200" dirty="0" err="1">
                          <a:solidFill>
                            <a:schemeClr val="tx1"/>
                          </a:solidFill>
                          <a:effectLst/>
                          <a:latin typeface="+mn-lt"/>
                          <a:ea typeface="+mn-ea"/>
                          <a:cs typeface="+mn-cs"/>
                        </a:rPr>
                        <a:t>relu_tensor</a:t>
                      </a:r>
                      <a:r>
                        <a:rPr lang="zh-CN" altLang="en-US" sz="1733" b="0" i="0" kern="1200" dirty="0">
                          <a:solidFill>
                            <a:schemeClr val="tx1"/>
                          </a:solidFill>
                          <a:effectLst/>
                          <a:latin typeface="+mn-lt"/>
                          <a:ea typeface="+mn-ea"/>
                          <a:cs typeface="+mn-cs"/>
                        </a:rPr>
                        <a:t>到底是经过</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的还是没有经过</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。因此需要新建一个输出</a:t>
                      </a:r>
                      <a:r>
                        <a:rPr lang="en-US" altLang="zh-CN" sz="1733" b="0" i="0" kern="1200" dirty="0">
                          <a:solidFill>
                            <a:schemeClr val="tx1"/>
                          </a:solidFill>
                          <a:effectLst/>
                          <a:latin typeface="+mn-lt"/>
                          <a:ea typeface="+mn-ea"/>
                          <a:cs typeface="+mn-cs"/>
                        </a:rPr>
                        <a:t>tensor</a:t>
                      </a:r>
                    </a:p>
                  </a:txBody>
                  <a:tcPr/>
                </a:tc>
                <a:extLst>
                  <a:ext uri="{0D108BD9-81ED-4DB2-BD59-A6C34878D82A}">
                    <a16:rowId xmlns:a16="http://schemas.microsoft.com/office/drawing/2014/main" val="2362675513"/>
                  </a:ext>
                </a:extLst>
              </a:tr>
              <a:tr h="290892">
                <a:tc>
                  <a:txBody>
                    <a:bodyPr/>
                    <a:lstStyle/>
                    <a:p>
                      <a:r>
                        <a:rPr lang="en-US" altLang="zh-CN" sz="1733" b="0" i="0" kern="1200" dirty="0" err="1">
                          <a:solidFill>
                            <a:schemeClr val="tx1"/>
                          </a:solidFill>
                          <a:effectLst/>
                          <a:latin typeface="+mn-lt"/>
                          <a:ea typeface="+mn-ea"/>
                          <a:cs typeface="+mn-cs"/>
                        </a:rPr>
                        <a:t>ConvertBinaryToElementwise</a:t>
                      </a:r>
                      <a:endParaRPr lang="zh-CN" altLang="en-US" dirty="0"/>
                    </a:p>
                  </a:txBody>
                  <a:tcPr/>
                </a:tc>
                <a:tc>
                  <a:txBody>
                    <a:bodyPr/>
                    <a:lstStyle/>
                    <a:p>
                      <a:endParaRPr lang="zh-CN" altLang="en-US" dirty="0"/>
                    </a:p>
                  </a:txBody>
                  <a:tcPr/>
                </a:tc>
                <a:tc>
                  <a:txBody>
                    <a:bodyPr/>
                    <a:lstStyle/>
                    <a:p>
                      <a:pPr lvl="1"/>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607341643"/>
                  </a:ext>
                </a:extLst>
              </a:tr>
              <a:tr h="357822">
                <a:tc>
                  <a:txBody>
                    <a:bodyPr/>
                    <a:lstStyle/>
                    <a:p>
                      <a:r>
                        <a:rPr lang="en-US" altLang="zh-CN" sz="1733" b="0" i="0" kern="1200" dirty="0" err="1">
                          <a:solidFill>
                            <a:schemeClr val="tx1"/>
                          </a:solidFill>
                          <a:effectLst/>
                          <a:latin typeface="+mn-lt"/>
                          <a:ea typeface="+mn-ea"/>
                          <a:cs typeface="+mn-cs"/>
                        </a:rPr>
                        <a:t>BinaryAddToEltWise</a:t>
                      </a:r>
                      <a:endParaRPr lang="zh-CN" altLang="en-US" dirty="0"/>
                    </a:p>
                  </a:txBody>
                  <a:tcPr/>
                </a:tc>
                <a:tc>
                  <a:txBody>
                    <a:bodyPr/>
                    <a:lstStyle/>
                    <a:p>
                      <a:endParaRPr lang="zh-CN" altLang="en-US" dirty="0"/>
                    </a:p>
                  </a:txBody>
                  <a:tcPr/>
                </a:tc>
                <a:tc>
                  <a:txBody>
                    <a:bodyPr/>
                    <a:lstStyle/>
                    <a:p>
                      <a:pPr lvl="1"/>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69193789"/>
                  </a:ext>
                </a:extLst>
              </a:tr>
              <a:tr h="138086">
                <a:tc>
                  <a:txBody>
                    <a:bodyPr/>
                    <a:lstStyle/>
                    <a:p>
                      <a:r>
                        <a:rPr lang="en-US" altLang="zh-CN" sz="1733" b="0" i="0" kern="1200" dirty="0" err="1">
                          <a:solidFill>
                            <a:schemeClr val="tx1"/>
                          </a:solidFill>
                          <a:effectLst/>
                          <a:latin typeface="+mn-lt"/>
                          <a:ea typeface="+mn-ea"/>
                          <a:cs typeface="+mn-cs"/>
                        </a:rPr>
                        <a:t>TurnBinaryToElementwise</a:t>
                      </a:r>
                      <a:endParaRPr lang="zh-CN" altLang="en-US" dirty="0"/>
                    </a:p>
                  </a:txBody>
                  <a:tcPr/>
                </a:tc>
                <a:tc>
                  <a:txBody>
                    <a:bodyPr/>
                    <a:lstStyle/>
                    <a:p>
                      <a:endParaRPr lang="zh-CN" altLang="en-US" dirty="0"/>
                    </a:p>
                  </a:txBody>
                  <a:tcPr/>
                </a:tc>
                <a:tc>
                  <a:txBody>
                    <a:bodyPr/>
                    <a:lstStyle/>
                    <a:p>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374898196"/>
                  </a:ext>
                </a:extLst>
              </a:tr>
            </a:tbl>
          </a:graphicData>
        </a:graphic>
      </p:graphicFrame>
    </p:spTree>
    <p:extLst>
      <p:ext uri="{BB962C8B-B14F-4D97-AF65-F5344CB8AC3E}">
        <p14:creationId xmlns:p14="http://schemas.microsoft.com/office/powerpoint/2010/main" val="61160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BF28E-1A97-BE41-BF53-EEE8F7E3FC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3B6461-FFF8-9F4E-8FFE-1031256D221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905E92F-04AC-BE4D-ACCA-18A8E8BE53A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3E6D83D-1674-1E47-9D66-6A4F199627BF}"/>
              </a:ext>
            </a:extLst>
          </p:cNvPr>
          <p:cNvPicPr>
            <a:picLocks noChangeAspect="1"/>
          </p:cNvPicPr>
          <p:nvPr/>
        </p:nvPicPr>
        <p:blipFill>
          <a:blip r:embed="rId2"/>
          <a:stretch>
            <a:fillRect/>
          </a:stretch>
        </p:blipFill>
        <p:spPr>
          <a:xfrm>
            <a:off x="1777901" y="1073030"/>
            <a:ext cx="1676400" cy="5105400"/>
          </a:xfrm>
          <a:prstGeom prst="rect">
            <a:avLst/>
          </a:prstGeom>
        </p:spPr>
      </p:pic>
    </p:spTree>
    <p:extLst>
      <p:ext uri="{BB962C8B-B14F-4D97-AF65-F5344CB8AC3E}">
        <p14:creationId xmlns:p14="http://schemas.microsoft.com/office/powerpoint/2010/main" val="290429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a:latin typeface="Gill Sans MT" panose="020B0502020104020203" pitchFamily="34" charset="0"/>
              </a:rPr>
              <a:t>Relu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5" name="矩形 4">
            <a:extLst>
              <a:ext uri="{FF2B5EF4-FFF2-40B4-BE49-F238E27FC236}">
                <a16:creationId xmlns:a16="http://schemas.microsoft.com/office/drawing/2014/main" id="{B63B7B54-6B6F-5242-9F0B-B73EB32EEFD6}"/>
              </a:ext>
            </a:extLst>
          </p:cNvPr>
          <p:cNvSpPr/>
          <p:nvPr/>
        </p:nvSpPr>
        <p:spPr bwMode="auto">
          <a:xfrm>
            <a:off x="3434085" y="4437112"/>
            <a:ext cx="5328592" cy="1584176"/>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a:t>
            </a:r>
          </a:p>
        </p:txBody>
      </p:sp>
      <p:grpSp>
        <p:nvGrpSpPr>
          <p:cNvPr id="33" name="组合 32">
            <a:extLst>
              <a:ext uri="{FF2B5EF4-FFF2-40B4-BE49-F238E27FC236}">
                <a16:creationId xmlns:a16="http://schemas.microsoft.com/office/drawing/2014/main" id="{680E604F-931D-A842-88AE-2DD9873ED67F}"/>
              </a:ext>
            </a:extLst>
          </p:cNvPr>
          <p:cNvGrpSpPr/>
          <p:nvPr/>
        </p:nvGrpSpPr>
        <p:grpSpPr>
          <a:xfrm>
            <a:off x="6602254" y="4155892"/>
            <a:ext cx="1786336" cy="1137178"/>
            <a:chOff x="966788" y="8215384"/>
            <a:chExt cx="4596080" cy="2346787"/>
          </a:xfrm>
        </p:grpSpPr>
        <p:sp>
          <p:nvSpPr>
            <p:cNvPr id="34" name="矩形 33">
              <a:extLst>
                <a:ext uri="{FF2B5EF4-FFF2-40B4-BE49-F238E27FC236}">
                  <a16:creationId xmlns:a16="http://schemas.microsoft.com/office/drawing/2014/main" id="{48DB23D4-B7B0-5340-B09E-25CC65D2BC48}"/>
                </a:ext>
              </a:extLst>
            </p:cNvPr>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79387E71-A583-0749-9A40-0B13A959761C}"/>
                </a:ext>
              </a:extLst>
            </p:cNvPr>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activation</a:t>
              </a:r>
              <a:endParaRPr lang="zh-CN" altLang="en-US" sz="900" dirty="0">
                <a:latin typeface="微软雅黑" panose="020B0503020204020204" pitchFamily="34" charset="-122"/>
                <a:ea typeface="微软雅黑" panose="020B0503020204020204" pitchFamily="34" charset="-122"/>
              </a:endParaRPr>
            </a:p>
          </p:txBody>
        </p:sp>
        <p:cxnSp>
          <p:nvCxnSpPr>
            <p:cNvPr id="36" name="直接连接符 31">
              <a:extLst>
                <a:ext uri="{FF2B5EF4-FFF2-40B4-BE49-F238E27FC236}">
                  <a16:creationId xmlns:a16="http://schemas.microsoft.com/office/drawing/2014/main" id="{D1D17866-54D5-DB4B-9405-2514A51676E8}"/>
                </a:ext>
              </a:extLst>
            </p:cNvPr>
            <p:cNvCxnSpPr>
              <a:stCxn id="34" idx="2"/>
              <a:endCxn id="34"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37" name="直接连接符 32">
              <a:extLst>
                <a:ext uri="{FF2B5EF4-FFF2-40B4-BE49-F238E27FC236}">
                  <a16:creationId xmlns:a16="http://schemas.microsoft.com/office/drawing/2014/main" id="{8B907E08-9605-0A43-A8CE-1B3899390E3B}"/>
                </a:ext>
              </a:extLst>
            </p:cNvPr>
            <p:cNvCxnSpPr>
              <a:stCxn id="34" idx="2"/>
              <a:endCxn id="38"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8" name="矩形 37">
              <a:extLst>
                <a:ext uri="{FF2B5EF4-FFF2-40B4-BE49-F238E27FC236}">
                  <a16:creationId xmlns:a16="http://schemas.microsoft.com/office/drawing/2014/main" id="{7ADF80B0-CF2B-DB44-9139-98D6E360E348}"/>
                </a:ext>
              </a:extLst>
            </p:cNvPr>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bn</a:t>
              </a:r>
              <a:endParaRPr lang="zh-CN" altLang="en-US" sz="900" dirty="0">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6D4681D-D9FF-C244-A137-7A4110583D46}"/>
                </a:ext>
              </a:extLst>
            </p:cNvPr>
            <p:cNvSpPr/>
            <p:nvPr/>
          </p:nvSpPr>
          <p:spPr bwMode="auto">
            <a:xfrm>
              <a:off x="4069122" y="9101579"/>
              <a:ext cx="1493746" cy="54532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conv</a:t>
              </a:r>
              <a:endParaRPr lang="zh-CN" altLang="en-US" sz="900" dirty="0">
                <a:latin typeface="微软雅黑" panose="020B0503020204020204" pitchFamily="34" charset="-122"/>
                <a:ea typeface="微软雅黑" panose="020B0503020204020204" pitchFamily="34" charset="-122"/>
              </a:endParaRPr>
            </a:p>
          </p:txBody>
        </p:sp>
        <p:cxnSp>
          <p:nvCxnSpPr>
            <p:cNvPr id="40" name="直接连接符 35">
              <a:extLst>
                <a:ext uri="{FF2B5EF4-FFF2-40B4-BE49-F238E27FC236}">
                  <a16:creationId xmlns:a16="http://schemas.microsoft.com/office/drawing/2014/main" id="{9B2A709A-34FA-4E43-B138-67A830CC4C48}"/>
                </a:ext>
              </a:extLst>
            </p:cNvPr>
            <p:cNvCxnSpPr>
              <a:stCxn id="38" idx="2"/>
              <a:endCxn id="38"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41" name="下箭头 40">
              <a:extLst>
                <a:ext uri="{FF2B5EF4-FFF2-40B4-BE49-F238E27FC236}">
                  <a16:creationId xmlns:a16="http://schemas.microsoft.com/office/drawing/2014/main" id="{14BDF7A6-5B0D-A94D-97AE-2ADD044EF00D}"/>
                </a:ext>
              </a:extLst>
            </p:cNvPr>
            <p:cNvSpPr/>
            <p:nvPr/>
          </p:nvSpPr>
          <p:spPr bwMode="auto">
            <a:xfrm rot="16200000">
              <a:off x="3266149" y="8996801"/>
              <a:ext cx="362377" cy="820934"/>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42" name="直接连接符 41">
              <a:extLst>
                <a:ext uri="{FF2B5EF4-FFF2-40B4-BE49-F238E27FC236}">
                  <a16:creationId xmlns:a16="http://schemas.microsoft.com/office/drawing/2014/main" id="{F9FE807D-99A9-F842-8170-D8A5824455FD}"/>
                </a:ext>
              </a:extLst>
            </p:cNvPr>
            <p:cNvCxnSpPr>
              <a:stCxn id="38" idx="2"/>
              <a:endCxn id="35"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43" name="矩形 42">
            <a:extLst>
              <a:ext uri="{FF2B5EF4-FFF2-40B4-BE49-F238E27FC236}">
                <a16:creationId xmlns:a16="http://schemas.microsoft.com/office/drawing/2014/main" id="{A84D0113-50F0-454A-8C36-00B7EBEB1AFA}"/>
              </a:ext>
            </a:extLst>
          </p:cNvPr>
          <p:cNvSpPr/>
          <p:nvPr/>
        </p:nvSpPr>
        <p:spPr>
          <a:xfrm>
            <a:off x="6526738" y="2886029"/>
            <a:ext cx="3998811" cy="1116075"/>
          </a:xfrm>
          <a:prstGeom prst="rect">
            <a:avLst/>
          </a:prstGeom>
        </p:spPr>
        <p:txBody>
          <a:bodyPr wrap="square">
            <a:spAutoFit/>
          </a:bodyPr>
          <a:lstStyle/>
          <a:p>
            <a:pPr lvl="0">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算子融合</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支持多达</a:t>
            </a:r>
            <a:r>
              <a:rPr kumimoji="1" lang="en-US" altLang="zh-CN" sz="1400" dirty="0">
                <a:latin typeface="Microsoft YaHei" panose="020B0503020204020204" pitchFamily="34" charset="-122"/>
                <a:ea typeface="Microsoft YaHei" panose="020B0503020204020204" pitchFamily="34" charset="-122"/>
              </a:rPr>
              <a:t>20+</a:t>
            </a:r>
            <a:r>
              <a:rPr kumimoji="1" lang="zh-CN" altLang="en-US" sz="1400" dirty="0">
                <a:latin typeface="Microsoft YaHei" panose="020B0503020204020204" pitchFamily="34" charset="-122"/>
                <a:ea typeface="Microsoft YaHei" panose="020B0503020204020204" pitchFamily="34" charset="-122"/>
              </a:rPr>
              <a:t>常见的融合，减少内存读写和计算量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44" name="组合 43">
            <a:extLst>
              <a:ext uri="{FF2B5EF4-FFF2-40B4-BE49-F238E27FC236}">
                <a16:creationId xmlns:a16="http://schemas.microsoft.com/office/drawing/2014/main" id="{4D3225F4-3069-CE43-A905-035F84CAC619}"/>
              </a:ext>
            </a:extLst>
          </p:cNvPr>
          <p:cNvGrpSpPr/>
          <p:nvPr/>
        </p:nvGrpSpPr>
        <p:grpSpPr>
          <a:xfrm>
            <a:off x="8546653" y="4149080"/>
            <a:ext cx="1941653" cy="1153549"/>
            <a:chOff x="966788" y="8215384"/>
            <a:chExt cx="4524146" cy="2346787"/>
          </a:xfrm>
        </p:grpSpPr>
        <p:sp>
          <p:nvSpPr>
            <p:cNvPr id="45" name="矩形 44">
              <a:extLst>
                <a:ext uri="{FF2B5EF4-FFF2-40B4-BE49-F238E27FC236}">
                  <a16:creationId xmlns:a16="http://schemas.microsoft.com/office/drawing/2014/main" id="{4C88BE08-0E2C-0D43-8E72-CED8F0BA814A}"/>
                </a:ext>
              </a:extLst>
            </p:cNvPr>
            <p:cNvSpPr/>
            <p:nvPr/>
          </p:nvSpPr>
          <p:spPr bwMode="auto">
            <a:xfrm>
              <a:off x="966788" y="8215384"/>
              <a:ext cx="1871999" cy="56587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mean</a:t>
              </a:r>
              <a:endParaRPr lang="zh-CN" altLang="en-US" sz="9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89B7B756-0CEE-7040-8F6C-E587CE91089D}"/>
                </a:ext>
              </a:extLst>
            </p:cNvPr>
            <p:cNvSpPr/>
            <p:nvPr/>
          </p:nvSpPr>
          <p:spPr bwMode="auto">
            <a:xfrm>
              <a:off x="966788" y="9998636"/>
              <a:ext cx="1871999" cy="563535"/>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cxnSp>
          <p:nvCxnSpPr>
            <p:cNvPr id="47" name="直接连接符 56">
              <a:extLst>
                <a:ext uri="{FF2B5EF4-FFF2-40B4-BE49-F238E27FC236}">
                  <a16:creationId xmlns:a16="http://schemas.microsoft.com/office/drawing/2014/main" id="{2D7C3B42-6110-A047-8858-4F6D240CFCA1}"/>
                </a:ext>
              </a:extLst>
            </p:cNvPr>
            <p:cNvCxnSpPr>
              <a:stCxn id="45" idx="2"/>
              <a:endCxn id="45" idx="2"/>
            </p:cNvCxnSpPr>
            <p:nvPr/>
          </p:nvCxnSpPr>
          <p:spPr bwMode="auto">
            <a:xfrm>
              <a:off x="1902788" y="8781260"/>
              <a:ext cx="0" cy="0"/>
            </a:xfrm>
            <a:prstGeom prst="line">
              <a:avLst/>
            </a:prstGeom>
            <a:noFill/>
            <a:ln w="9525" cap="flat" cmpd="sng" algn="ctr">
              <a:noFill/>
              <a:prstDash val="solid"/>
              <a:round/>
              <a:headEnd type="none" w="med" len="med"/>
              <a:tailEnd type="none" w="med" len="med"/>
            </a:ln>
            <a:effectLst/>
          </p:spPr>
        </p:cxnSp>
        <p:cxnSp>
          <p:nvCxnSpPr>
            <p:cNvPr id="48" name="直接连接符 57">
              <a:extLst>
                <a:ext uri="{FF2B5EF4-FFF2-40B4-BE49-F238E27FC236}">
                  <a16:creationId xmlns:a16="http://schemas.microsoft.com/office/drawing/2014/main" id="{2F9E9C7E-0646-4A46-9DF1-607BAD6A48BD}"/>
                </a:ext>
              </a:extLst>
            </p:cNvPr>
            <p:cNvCxnSpPr>
              <a:stCxn id="45" idx="2"/>
              <a:endCxn id="49" idx="0"/>
            </p:cNvCxnSpPr>
            <p:nvPr/>
          </p:nvCxnSpPr>
          <p:spPr bwMode="auto">
            <a:xfrm>
              <a:off x="1902788" y="8781260"/>
              <a:ext cx="0" cy="30152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9" name="矩形 48">
              <a:extLst>
                <a:ext uri="{FF2B5EF4-FFF2-40B4-BE49-F238E27FC236}">
                  <a16:creationId xmlns:a16="http://schemas.microsoft.com/office/drawing/2014/main" id="{64F5F58D-751E-7A45-A81D-3068EF079855}"/>
                </a:ext>
              </a:extLst>
            </p:cNvPr>
            <p:cNvSpPr/>
            <p:nvPr/>
          </p:nvSpPr>
          <p:spPr bwMode="auto">
            <a:xfrm>
              <a:off x="966788" y="9082780"/>
              <a:ext cx="1871999" cy="582926"/>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add</a:t>
              </a:r>
              <a:endParaRPr lang="zh-CN" altLang="en-US" sz="900"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E7E3FCB7-B0F6-D04E-B626-9B5C063F09F7}"/>
                </a:ext>
              </a:extLst>
            </p:cNvPr>
            <p:cNvSpPr/>
            <p:nvPr/>
          </p:nvSpPr>
          <p:spPr bwMode="auto">
            <a:xfrm>
              <a:off x="3856649" y="9147440"/>
              <a:ext cx="1634285" cy="469000"/>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layernorm</a:t>
              </a:r>
              <a:endParaRPr lang="zh-CN" altLang="en-US" sz="900" dirty="0">
                <a:latin typeface="微软雅黑" panose="020B0503020204020204" pitchFamily="34" charset="-122"/>
                <a:ea typeface="微软雅黑" panose="020B0503020204020204" pitchFamily="34" charset="-122"/>
              </a:endParaRPr>
            </a:p>
          </p:txBody>
        </p:sp>
        <p:cxnSp>
          <p:nvCxnSpPr>
            <p:cNvPr id="51" name="直接连接符 60">
              <a:extLst>
                <a:ext uri="{FF2B5EF4-FFF2-40B4-BE49-F238E27FC236}">
                  <a16:creationId xmlns:a16="http://schemas.microsoft.com/office/drawing/2014/main" id="{4E979AF4-9F39-F144-933C-DBD01E3F600A}"/>
                </a:ext>
              </a:extLst>
            </p:cNvPr>
            <p:cNvCxnSpPr>
              <a:stCxn id="49" idx="2"/>
              <a:endCxn id="49" idx="2"/>
            </p:cNvCxnSpPr>
            <p:nvPr/>
          </p:nvCxnSpPr>
          <p:spPr bwMode="auto">
            <a:xfrm>
              <a:off x="1902788" y="9665706"/>
              <a:ext cx="0" cy="0"/>
            </a:xfrm>
            <a:prstGeom prst="line">
              <a:avLst/>
            </a:prstGeom>
            <a:noFill/>
            <a:ln w="9525" cap="flat" cmpd="sng" algn="ctr">
              <a:noFill/>
              <a:prstDash val="solid"/>
              <a:round/>
              <a:headEnd type="none" w="med" len="med"/>
              <a:tailEnd type="none" w="med" len="med"/>
            </a:ln>
            <a:effectLst/>
          </p:spPr>
        </p:cxnSp>
        <p:sp>
          <p:nvSpPr>
            <p:cNvPr id="52" name="下箭头 51">
              <a:extLst>
                <a:ext uri="{FF2B5EF4-FFF2-40B4-BE49-F238E27FC236}">
                  <a16:creationId xmlns:a16="http://schemas.microsoft.com/office/drawing/2014/main" id="{DF44A6CF-B841-164C-95C4-7CB9D24322EC}"/>
                </a:ext>
              </a:extLst>
            </p:cNvPr>
            <p:cNvSpPr/>
            <p:nvPr/>
          </p:nvSpPr>
          <p:spPr bwMode="auto">
            <a:xfrm rot="16200000">
              <a:off x="3220873" y="9042080"/>
              <a:ext cx="356747" cy="72475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cxnSp>
          <p:nvCxnSpPr>
            <p:cNvPr id="53" name="直接连接符 62">
              <a:extLst>
                <a:ext uri="{FF2B5EF4-FFF2-40B4-BE49-F238E27FC236}">
                  <a16:creationId xmlns:a16="http://schemas.microsoft.com/office/drawing/2014/main" id="{3D99BDD8-EB2E-4141-9AD8-CD8DCA72267A}"/>
                </a:ext>
              </a:extLst>
            </p:cNvPr>
            <p:cNvCxnSpPr>
              <a:stCxn id="49" idx="2"/>
              <a:endCxn id="46" idx="0"/>
            </p:cNvCxnSpPr>
            <p:nvPr/>
          </p:nvCxnSpPr>
          <p:spPr bwMode="auto">
            <a:xfrm>
              <a:off x="1902788" y="9665706"/>
              <a:ext cx="0" cy="332930"/>
            </a:xfrm>
            <a:prstGeom prst="line">
              <a:avLst/>
            </a:prstGeom>
            <a:ln w="19050">
              <a:solidFill>
                <a:srgbClr val="CFAB67"/>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54" name="组合 53">
            <a:extLst>
              <a:ext uri="{FF2B5EF4-FFF2-40B4-BE49-F238E27FC236}">
                <a16:creationId xmlns:a16="http://schemas.microsoft.com/office/drawing/2014/main" id="{2B33BDFE-A2E5-F149-ABDC-46DFF7E93B1C}"/>
              </a:ext>
            </a:extLst>
          </p:cNvPr>
          <p:cNvGrpSpPr/>
          <p:nvPr/>
        </p:nvGrpSpPr>
        <p:grpSpPr>
          <a:xfrm>
            <a:off x="6680315" y="5490197"/>
            <a:ext cx="2835983" cy="302968"/>
            <a:chOff x="66271" y="8363475"/>
            <a:chExt cx="5671965" cy="605936"/>
          </a:xfrm>
        </p:grpSpPr>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E18188C-99BB-B048-8E86-962A0B53642C}"/>
                    </a:ext>
                  </a:extLst>
                </p:cNvPr>
                <p:cNvSpPr txBox="1"/>
                <p:nvPr/>
              </p:nvSpPr>
              <p:spPr>
                <a:xfrm>
                  <a:off x="66271" y="8369547"/>
                  <a:ext cx="3902563" cy="58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Para xmlns:m="http://schemas.openxmlformats.org/officeDocument/2006/math">
                      <m:oMathParaPr>
                        <m:jc m:val="centerGroup"/>
                      </m:oMathParaPr>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𝒘</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𝒘</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 </m:t>
                        </m:r>
                        <m:r>
                          <a:rPr lang="zh-CN" altLang="en-US" sz="1000" b="1" i="1">
                            <a:solidFill>
                              <a:srgbClr val="FFFFFF"/>
                            </a:solidFill>
                            <a:latin typeface="Cambria Math" panose="02040503050406030204" pitchFamily="18" charset="0"/>
                            <a:sym typeface="Helvetica Neue"/>
                          </a:rPr>
                          <m:t>𝜷</m:t>
                        </m:r>
                      </m:oMath>
                    </m:oMathPara>
                  </a14:m>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xmlns="">
            <p:sp>
              <p:nvSpPr>
                <p:cNvPr id="76" name="文本框 75"/>
                <p:cNvSpPr txBox="1">
                  <a:spLocks noRot="1" noChangeAspect="1" noMove="1" noResize="1" noEditPoints="1" noAdjustHandles="1" noChangeArrowheads="1" noChangeShapeType="1" noTextEdit="1"/>
                </p:cNvSpPr>
                <p:nvPr/>
              </p:nvSpPr>
              <p:spPr>
                <a:xfrm>
                  <a:off x="66271" y="8369547"/>
                  <a:ext cx="3902563" cy="587214"/>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0003D73F-9894-1143-8F6D-127EDFADAC10}"/>
                    </a:ext>
                  </a:extLst>
                </p:cNvPr>
                <p:cNvSpPr txBox="1"/>
                <p:nvPr/>
              </p:nvSpPr>
              <p:spPr>
                <a:xfrm>
                  <a:off x="2948842" y="8422961"/>
                  <a:ext cx="2789394" cy="4803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0766" fontAlgn="auto" hangingPunct="0">
                    <a:spcBef>
                      <a:spcPts val="0"/>
                    </a:spcBef>
                    <a:spcAft>
                      <a:spcPts val="0"/>
                    </a:spcAft>
                  </a:pPr>
                  <a14:m>
                    <m:oMath xmlns:m="http://schemas.openxmlformats.org/officeDocument/2006/math">
                      <m:sSup>
                        <m:sSupPr>
                          <m:ctrlPr>
                            <a:rPr lang="pt-BR" altLang="zh-CN" sz="1000" b="1" i="1">
                              <a:solidFill>
                                <a:srgbClr val="FFFFFF"/>
                              </a:solidFill>
                              <a:latin typeface="Cambria Math" panose="02040503050406030204" pitchFamily="18" charset="0"/>
                              <a:sym typeface="Helvetica Neue"/>
                            </a:rPr>
                          </m:ctrlPr>
                        </m:sSupPr>
                        <m:e>
                          <m:r>
                            <a:rPr lang="en-US" altLang="zh-CN" sz="1000" b="1" i="1">
                              <a:solidFill>
                                <a:srgbClr val="FFFFFF"/>
                              </a:solidFill>
                              <a:latin typeface="Cambria Math" panose="02040503050406030204" pitchFamily="18" charset="0"/>
                              <a:sym typeface="Helvetica Neue"/>
                            </a:rPr>
                            <m:t>𝒃</m:t>
                          </m:r>
                        </m:e>
                        <m:sup>
                          <m:r>
                            <a:rPr lang="zh-CN" altLang="en-US" sz="1000" i="1">
                              <a:latin typeface="Cambria Math" panose="02040503050406030204" pitchFamily="18" charset="0"/>
                            </a:rPr>
                            <m:t>’</m:t>
                          </m:r>
                        </m:sup>
                      </m:sSup>
                      <m:r>
                        <a:rPr lang="pt-BR" altLang="zh-CN" sz="1000" b="1" i="1">
                          <a:solidFill>
                            <a:srgbClr val="FFFFFF"/>
                          </a:solidFill>
                          <a:latin typeface="Cambria Math" panose="02040503050406030204" pitchFamily="18" charset="0"/>
                          <a:sym typeface="Helvetica Neue"/>
                        </a:rPr>
                        <m:t>=</m:t>
                      </m:r>
                      <m:f>
                        <m:fPr>
                          <m:ctrlPr>
                            <a:rPr lang="en-US" altLang="zh-CN" sz="1000" b="1" i="1">
                              <a:solidFill>
                                <a:srgbClr val="FFFFFF"/>
                              </a:solidFill>
                              <a:latin typeface="Cambria Math" panose="02040503050406030204" pitchFamily="18" charset="0"/>
                              <a:sym typeface="Helvetica Neue"/>
                            </a:rPr>
                          </m:ctrlPr>
                        </m:fPr>
                        <m:num>
                          <m:r>
                            <a:rPr lang="en-US" altLang="zh-CN" sz="1000" b="1" i="1">
                              <a:solidFill>
                                <a:srgbClr val="FFFFFF"/>
                              </a:solidFill>
                              <a:latin typeface="Cambria Math" panose="02040503050406030204" pitchFamily="18" charset="0"/>
                              <a:sym typeface="Helvetica Neue"/>
                            </a:rPr>
                            <m:t>𝒃</m:t>
                          </m:r>
                          <m:r>
                            <a:rPr lang="en-US" altLang="zh-CN" sz="1000" b="1" i="1">
                              <a:solidFill>
                                <a:srgbClr val="FFFFFF"/>
                              </a:solidFill>
                              <a:latin typeface="Cambria Math" panose="02040503050406030204" pitchFamily="18" charset="0"/>
                              <a:sym typeface="Helvetica Neue"/>
                            </a:rPr>
                            <m:t>−</m:t>
                          </m:r>
                          <m:r>
                            <a:rPr lang="en-US" altLang="zh-CN" sz="1000" b="1" i="1">
                              <a:solidFill>
                                <a:srgbClr val="FFFFFF"/>
                              </a:solidFill>
                              <a:latin typeface="Cambria Math" panose="02040503050406030204" pitchFamily="18" charset="0"/>
                              <a:sym typeface="Helvetica Neue"/>
                            </a:rPr>
                            <m:t>𝒎𝒆𝒂𝒏</m:t>
                          </m:r>
                        </m:num>
                        <m:den>
                          <m:rad>
                            <m:radPr>
                              <m:degHide m:val="on"/>
                              <m:ctrlPr>
                                <a:rPr lang="en-US" altLang="zh-CN" sz="1000" b="1" i="1">
                                  <a:solidFill>
                                    <a:srgbClr val="FFFFFF"/>
                                  </a:solidFill>
                                  <a:latin typeface="Cambria Math" panose="02040503050406030204" pitchFamily="18" charset="0"/>
                                  <a:ea typeface="Cambria Math" panose="02040503050406030204" pitchFamily="18" charset="0"/>
                                  <a:sym typeface="Helvetica Neue"/>
                                </a:rPr>
                              </m:ctrlPr>
                            </m:radPr>
                            <m:deg/>
                            <m:e>
                              <m:r>
                                <a:rPr lang="en-US" altLang="zh-CN" sz="1000" b="1" i="1">
                                  <a:solidFill>
                                    <a:srgbClr val="FFFFFF"/>
                                  </a:solidFill>
                                  <a:latin typeface="Cambria Math" panose="02040503050406030204" pitchFamily="18" charset="0"/>
                                  <a:ea typeface="Cambria Math" panose="02040503050406030204" pitchFamily="18" charset="0"/>
                                  <a:sym typeface="Helvetica Neue"/>
                                </a:rPr>
                                <m:t>𝒗𝒂𝒓</m:t>
                              </m:r>
                            </m:e>
                          </m:rad>
                        </m:den>
                      </m:f>
                      <m:r>
                        <a:rPr lang="en-US" altLang="zh-CN" sz="1000" b="1" i="1">
                          <a:solidFill>
                            <a:srgbClr val="FFFFFF"/>
                          </a:solidFill>
                          <a:latin typeface="Cambria Math" panose="02040503050406030204" pitchFamily="18" charset="0"/>
                          <a:sym typeface="Helvetica Neue"/>
                        </a:rPr>
                        <m:t> ∗</m:t>
                      </m:r>
                      <m:r>
                        <a:rPr lang="zh-CN" altLang="en-US" sz="1000" b="1" i="1">
                          <a:solidFill>
                            <a:srgbClr val="FFFFFF"/>
                          </a:solidFill>
                          <a:latin typeface="Cambria Math" panose="02040503050406030204" pitchFamily="18" charset="0"/>
                          <a:sym typeface="Helvetica Neue"/>
                        </a:rPr>
                        <m:t>𝜷</m:t>
                      </m:r>
                      <m:r>
                        <a:rPr lang="en-US" altLang="zh-CN" sz="1000" b="1" i="1">
                          <a:solidFill>
                            <a:srgbClr val="FFFFFF"/>
                          </a:solidFill>
                          <a:latin typeface="Cambria Math" panose="02040503050406030204" pitchFamily="18" charset="0"/>
                          <a:sym typeface="Helvetica Neue"/>
                        </a:rPr>
                        <m:t>+</m:t>
                      </m:r>
                      <m:r>
                        <a:rPr lang="zh-CN" altLang="en-US" sz="1000" b="1" i="1">
                          <a:solidFill>
                            <a:srgbClr val="FFFFFF"/>
                          </a:solidFill>
                          <a:latin typeface="Cambria Math" panose="02040503050406030204" pitchFamily="18" charset="0"/>
                          <a:sym typeface="Helvetica Neue"/>
                        </a:rPr>
                        <m:t>𝜸</m:t>
                      </m:r>
                    </m:oMath>
                  </a14:m>
                  <a:r>
                    <a:rPr lang="en-US" altLang="zh-CN" sz="1000" b="1" dirty="0">
                      <a:solidFill>
                        <a:srgbClr val="FFFFFF"/>
                      </a:solidFill>
                      <a:latin typeface="微软雅黑" panose="020B0503020204020204" pitchFamily="34" charset="-122"/>
                      <a:ea typeface="微软雅黑" panose="020B0503020204020204" pitchFamily="34" charset="-122"/>
                      <a:sym typeface="Helvetica Neue"/>
                    </a:rPr>
                    <a:t> </a:t>
                  </a:r>
                  <a:endParaRPr lang="zh-CN" altLang="en-US" sz="1000" b="1" dirty="0">
                    <a:solidFill>
                      <a:srgbClr val="FFFFFF"/>
                    </a:solidFill>
                    <a:latin typeface="微软雅黑" panose="020B0503020204020204" pitchFamily="34" charset="-122"/>
                    <a:ea typeface="微软雅黑" panose="020B0503020204020204" pitchFamily="34" charset="-122"/>
                    <a:sym typeface="Helvetica Neue"/>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2948842" y="8422961"/>
                  <a:ext cx="2789394" cy="480388"/>
                </a:xfrm>
                <a:prstGeom prst="rect">
                  <a:avLst/>
                </a:prstGeom>
                <a:blipFill>
                  <a:blip r:embed="rId4"/>
                  <a:stretch>
                    <a:fillRect b="-5263"/>
                  </a:stretch>
                </a:blipFill>
                <a:ln w="12700" cap="flat">
                  <a:noFill/>
                  <a:miter lim="400000"/>
                </a:ln>
                <a:effectLst/>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551C1D05-67E0-1C45-B442-7C7E7CD342B2}"/>
                </a:ext>
              </a:extLst>
            </p:cNvPr>
            <p:cNvSpPr/>
            <p:nvPr/>
          </p:nvSpPr>
          <p:spPr>
            <a:xfrm>
              <a:off x="742957" y="8363475"/>
              <a:ext cx="4995279" cy="605936"/>
            </a:xfrm>
            <a:prstGeom prst="rect">
              <a:avLst/>
            </a:prstGeom>
            <a:noFill/>
            <a:ln w="12700" cap="flat">
              <a:solidFill>
                <a:schemeClr val="tx1"/>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66" fontAlgn="auto" hangingPunct="0">
                <a:spcBef>
                  <a:spcPts val="0"/>
                </a:spcBef>
                <a:spcAft>
                  <a:spcPts val="0"/>
                </a:spcAft>
              </a:pPr>
              <a:endParaRPr lang="zh-CN" altLang="en-US" sz="1500">
                <a:solidFill>
                  <a:srgbClr val="FFFFFF"/>
                </a:solidFill>
                <a:latin typeface="Arial"/>
                <a:ea typeface="+mn-ea"/>
                <a:sym typeface="Helvetica Neue Medium"/>
              </a:endParaRPr>
            </a:p>
          </p:txBody>
        </p:sp>
      </p:grpSp>
    </p:spTree>
    <p:extLst>
      <p:ext uri="{BB962C8B-B14F-4D97-AF65-F5344CB8AC3E}">
        <p14:creationId xmlns:p14="http://schemas.microsoft.com/office/powerpoint/2010/main" val="220385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t>Op</a:t>
            </a:r>
            <a:r>
              <a:rPr lang="zh-CN" altLang="en-US" dirty="0"/>
              <a:t>线性融合</a:t>
            </a:r>
            <a:br>
              <a:rPr lang="zh-CN" altLang="en-US" dirty="0"/>
            </a:br>
            <a:r>
              <a:rPr lang="zh-CN" altLang="en-US" dirty="0"/>
              <a:t>相邻的</a:t>
            </a:r>
            <a:r>
              <a:rPr lang="en-US" altLang="zh-CN" dirty="0"/>
              <a:t>Op</a:t>
            </a:r>
            <a:r>
              <a:rPr lang="zh-CN" altLang="en-US" dirty="0"/>
              <a:t>存在线性可融合的关系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2" name="表格 1">
            <a:extLst>
              <a:ext uri="{FF2B5EF4-FFF2-40B4-BE49-F238E27FC236}">
                <a16:creationId xmlns:a16="http://schemas.microsoft.com/office/drawing/2014/main" id="{98302B74-A6E7-6547-8861-96760471448C}"/>
              </a:ext>
            </a:extLst>
          </p:cNvPr>
          <p:cNvGraphicFramePr>
            <a:graphicFrameLocks noGrp="1"/>
          </p:cNvGraphicFramePr>
          <p:nvPr>
            <p:extLst>
              <p:ext uri="{D42A27DB-BD31-4B8C-83A1-F6EECF244321}">
                <p14:modId xmlns:p14="http://schemas.microsoft.com/office/powerpoint/2010/main" val="2351786946"/>
              </p:ext>
            </p:extLst>
          </p:nvPr>
        </p:nvGraphicFramePr>
        <p:xfrm>
          <a:off x="1186706" y="1300673"/>
          <a:ext cx="10287934" cy="7873193"/>
        </p:xfrm>
        <a:graphic>
          <a:graphicData uri="http://schemas.openxmlformats.org/drawingml/2006/table">
            <a:tbl>
              <a:tblPr firstRow="1" bandRow="1">
                <a:tableStyleId>{D27102A9-8310-4765-A935-A1911B00CA55}</a:tableStyleId>
              </a:tblPr>
              <a:tblGrid>
                <a:gridCol w="2511070">
                  <a:extLst>
                    <a:ext uri="{9D8B030D-6E8A-4147-A177-3AD203B41FA5}">
                      <a16:colId xmlns:a16="http://schemas.microsoft.com/office/drawing/2014/main" val="2469124022"/>
                    </a:ext>
                  </a:extLst>
                </a:gridCol>
                <a:gridCol w="1486020">
                  <a:extLst>
                    <a:ext uri="{9D8B030D-6E8A-4147-A177-3AD203B41FA5}">
                      <a16:colId xmlns:a16="http://schemas.microsoft.com/office/drawing/2014/main" val="3763955434"/>
                    </a:ext>
                  </a:extLst>
                </a:gridCol>
                <a:gridCol w="6290844">
                  <a:extLst>
                    <a:ext uri="{9D8B030D-6E8A-4147-A177-3AD203B41FA5}">
                      <a16:colId xmlns:a16="http://schemas.microsoft.com/office/drawing/2014/main" val="1719951683"/>
                    </a:ext>
                  </a:extLst>
                </a:gridCol>
              </a:tblGrid>
              <a:tr h="539253">
                <a:tc>
                  <a:txBody>
                    <a:bodyPr/>
                    <a:lstStyle/>
                    <a:p>
                      <a:r>
                        <a:rPr lang="en-US" altLang="zh-CN" sz="1733" b="0" i="0" kern="1200" dirty="0" err="1">
                          <a:solidFill>
                            <a:schemeClr val="tx1"/>
                          </a:solidFill>
                          <a:effectLst/>
                          <a:latin typeface="+mn-lt"/>
                          <a:ea typeface="+mn-ea"/>
                          <a:cs typeface="+mn-cs"/>
                        </a:rPr>
                        <a:t>ConvBiasAdd</a:t>
                      </a:r>
                      <a:endParaRPr lang="zh-CN" altLang="en-US" dirty="0"/>
                    </a:p>
                  </a:txBody>
                  <a:tcPr/>
                </a:tc>
                <a:tc>
                  <a:txBody>
                    <a:bodyPr/>
                    <a:lstStyle/>
                    <a:p>
                      <a:endParaRPr lang="zh-CN" altLang="en-US" dirty="0"/>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a:solidFill>
                            <a:schemeClr val="tx1"/>
                          </a:solidFill>
                          <a:effectLst/>
                          <a:latin typeface="+mn-lt"/>
                          <a:ea typeface="+mn-ea"/>
                          <a:cs typeface="+mn-cs"/>
                        </a:rPr>
                        <a:t>Conv Op</a:t>
                      </a:r>
                      <a:r>
                        <a:rPr lang="zh-CN" altLang="en-US" sz="1733" b="0" i="0" kern="1200" dirty="0">
                          <a:solidFill>
                            <a:schemeClr val="tx1"/>
                          </a:solidFill>
                          <a:effectLst/>
                          <a:latin typeface="+mn-lt"/>
                          <a:ea typeface="+mn-ea"/>
                          <a:cs typeface="+mn-cs"/>
                        </a:rPr>
                        <a:t>后跟着的</a:t>
                      </a:r>
                      <a:r>
                        <a:rPr lang="en-US" altLang="zh-CN" sz="1733" b="0" i="0" kern="1200" dirty="0">
                          <a:solidFill>
                            <a:schemeClr val="tx1"/>
                          </a:solidFill>
                          <a:effectLst/>
                          <a:latin typeface="+mn-lt"/>
                          <a:ea typeface="+mn-ea"/>
                          <a:cs typeface="+mn-cs"/>
                        </a:rPr>
                        <a:t>Add Op</a:t>
                      </a:r>
                      <a:r>
                        <a:rPr lang="zh-CN" altLang="en-US" sz="1733" b="0" i="0" kern="1200" dirty="0">
                          <a:solidFill>
                            <a:schemeClr val="tx1"/>
                          </a:solidFill>
                          <a:effectLst/>
                          <a:latin typeface="+mn-lt"/>
                          <a:ea typeface="+mn-ea"/>
                          <a:cs typeface="+mn-cs"/>
                        </a:rPr>
                        <a:t>可以加到</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里的</a:t>
                      </a:r>
                      <a:r>
                        <a:rPr lang="en-US" altLang="zh-CN" sz="1733" b="0" i="0" kern="1200" dirty="0">
                          <a:solidFill>
                            <a:schemeClr val="tx1"/>
                          </a:solidFill>
                          <a:effectLst/>
                          <a:latin typeface="+mn-lt"/>
                          <a:ea typeface="+mn-ea"/>
                          <a:cs typeface="+mn-cs"/>
                        </a:rPr>
                        <a:t>Bias</a:t>
                      </a:r>
                      <a:r>
                        <a:rPr lang="zh-CN" altLang="en-US" sz="1733" b="0" i="0" kern="1200" dirty="0">
                          <a:solidFill>
                            <a:schemeClr val="tx1"/>
                          </a:solidFill>
                          <a:effectLst/>
                          <a:latin typeface="+mn-lt"/>
                          <a:ea typeface="+mn-ea"/>
                          <a:cs typeface="+mn-cs"/>
                        </a:rPr>
                        <a:t>去</a:t>
                      </a:r>
                    </a:p>
                  </a:txBody>
                  <a:tcPr/>
                </a:tc>
                <a:extLst>
                  <a:ext uri="{0D108BD9-81ED-4DB2-BD59-A6C34878D82A}">
                    <a16:rowId xmlns:a16="http://schemas.microsoft.com/office/drawing/2014/main" val="975389141"/>
                  </a:ext>
                </a:extLst>
              </a:tr>
              <a:tr h="709197">
                <a:tc>
                  <a:txBody>
                    <a:bodyPr/>
                    <a:lstStyle/>
                    <a:p>
                      <a:r>
                        <a:rPr lang="en-US" altLang="zh-CN" sz="1733" b="0" i="0" kern="1200" dirty="0" err="1">
                          <a:solidFill>
                            <a:schemeClr val="tx1"/>
                          </a:solidFill>
                          <a:effectLst/>
                          <a:latin typeface="+mn-lt"/>
                          <a:ea typeface="+mn-ea"/>
                          <a:cs typeface="+mn-cs"/>
                        </a:rPr>
                        <a:t>MergeBNToConvolution</a:t>
                      </a:r>
                      <a:endParaRPr lang="zh-CN" altLang="en-US" dirty="0"/>
                    </a:p>
                  </a:txBody>
                  <a:tcPr/>
                </a:tc>
                <a:tc>
                  <a:txBody>
                    <a:bodyPr/>
                    <a:lstStyle/>
                    <a:p>
                      <a:endParaRPr lang="zh-CN" altLang="en-US"/>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合并大概是图优化里最常用和推理速度提高最大的一个操作，原理不多解释，随便一搜都有各种介绍</a:t>
                      </a:r>
                    </a:p>
                  </a:txBody>
                  <a:tcPr/>
                </a:tc>
                <a:extLst>
                  <a:ext uri="{0D108BD9-81ED-4DB2-BD59-A6C34878D82A}">
                    <a16:rowId xmlns:a16="http://schemas.microsoft.com/office/drawing/2014/main" val="3218632523"/>
                  </a:ext>
                </a:extLst>
              </a:tr>
              <a:tr h="709197">
                <a:tc>
                  <a:txBody>
                    <a:bodyPr/>
                    <a:lstStyle/>
                    <a:p>
                      <a:r>
                        <a:rPr lang="en-US" altLang="zh-CN" sz="1733" b="0" i="0" kern="1200" dirty="0" err="1">
                          <a:solidFill>
                            <a:schemeClr val="tx1"/>
                          </a:solidFill>
                          <a:effectLst/>
                          <a:latin typeface="+mn-lt"/>
                          <a:ea typeface="+mn-ea"/>
                          <a:cs typeface="+mn-cs"/>
                        </a:rPr>
                        <a:t>MergeScaleToConvolution</a:t>
                      </a:r>
                      <a:endParaRPr lang="zh-CN" altLang="en-US" dirty="0"/>
                    </a:p>
                  </a:txBody>
                  <a:tcPr/>
                </a:tc>
                <a:tc>
                  <a:txBody>
                    <a:bodyPr/>
                    <a:lstStyle/>
                    <a:p>
                      <a:endParaRPr lang="zh-CN" altLang="en-US"/>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a:solidFill>
                            <a:schemeClr val="tx1"/>
                          </a:solidFill>
                          <a:effectLst/>
                          <a:latin typeface="+mn-lt"/>
                          <a:ea typeface="+mn-ea"/>
                          <a:cs typeface="+mn-cs"/>
                        </a:rPr>
                        <a:t>Conv Op</a:t>
                      </a:r>
                      <a:r>
                        <a:rPr lang="zh-CN" altLang="en-US" sz="1733" b="0" i="0" kern="1200" dirty="0">
                          <a:solidFill>
                            <a:schemeClr val="tx1"/>
                          </a:solidFill>
                          <a:effectLst/>
                          <a:latin typeface="+mn-lt"/>
                          <a:ea typeface="+mn-ea"/>
                          <a:cs typeface="+mn-cs"/>
                        </a:rPr>
                        <a:t>后跟着的</a:t>
                      </a:r>
                      <a:r>
                        <a:rPr lang="en-US" altLang="zh-CN" sz="1733" b="0" i="0" kern="1200" dirty="0">
                          <a:solidFill>
                            <a:schemeClr val="tx1"/>
                          </a:solidFill>
                          <a:effectLst/>
                          <a:latin typeface="+mn-lt"/>
                          <a:ea typeface="+mn-ea"/>
                          <a:cs typeface="+mn-cs"/>
                        </a:rPr>
                        <a:t>Scale Op</a:t>
                      </a:r>
                      <a:r>
                        <a:rPr lang="zh-CN" altLang="en-US" sz="1733" b="0" i="0" kern="1200" dirty="0">
                          <a:solidFill>
                            <a:schemeClr val="tx1"/>
                          </a:solidFill>
                          <a:effectLst/>
                          <a:latin typeface="+mn-lt"/>
                          <a:ea typeface="+mn-ea"/>
                          <a:cs typeface="+mn-cs"/>
                        </a:rPr>
                        <a:t>可以乘到</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里的</a:t>
                      </a:r>
                      <a:r>
                        <a:rPr lang="en-US" altLang="zh-CN" sz="1733" b="0" i="0" kern="1200" dirty="0">
                          <a:solidFill>
                            <a:schemeClr val="tx1"/>
                          </a:solidFill>
                          <a:effectLst/>
                          <a:latin typeface="+mn-lt"/>
                          <a:ea typeface="+mn-ea"/>
                          <a:cs typeface="+mn-cs"/>
                        </a:rPr>
                        <a:t>Weight</a:t>
                      </a:r>
                      <a:r>
                        <a:rPr lang="zh-CN" altLang="en-US" sz="1733" b="0" i="0" kern="1200" dirty="0">
                          <a:solidFill>
                            <a:schemeClr val="tx1"/>
                          </a:solidFill>
                          <a:effectLst/>
                          <a:latin typeface="+mn-lt"/>
                          <a:ea typeface="+mn-ea"/>
                          <a:cs typeface="+mn-cs"/>
                        </a:rPr>
                        <a:t>去</a:t>
                      </a:r>
                    </a:p>
                  </a:txBody>
                  <a:tcPr/>
                </a:tc>
                <a:extLst>
                  <a:ext uri="{0D108BD9-81ED-4DB2-BD59-A6C34878D82A}">
                    <a16:rowId xmlns:a16="http://schemas.microsoft.com/office/drawing/2014/main" val="2962271863"/>
                  </a:ext>
                </a:extLst>
              </a:tr>
              <a:tr h="709197">
                <a:tc>
                  <a:txBody>
                    <a:bodyPr/>
                    <a:lstStyle/>
                    <a:p>
                      <a:r>
                        <a:rPr lang="en-US" altLang="zh-CN" sz="1733" b="0" i="0" kern="1200" dirty="0" err="1">
                          <a:solidFill>
                            <a:schemeClr val="tx1"/>
                          </a:solidFill>
                          <a:effectLst/>
                          <a:latin typeface="+mn-lt"/>
                          <a:ea typeface="+mn-ea"/>
                          <a:cs typeface="+mn-cs"/>
                        </a:rPr>
                        <a:t>Conv_Mul_Fusion</a:t>
                      </a:r>
                      <a:endParaRPr lang="zh-CN" altLang="en-US" dirty="0"/>
                    </a:p>
                  </a:txBody>
                  <a:tcPr/>
                </a:tc>
                <a:tc>
                  <a:txBody>
                    <a:bodyPr/>
                    <a:lstStyle/>
                    <a:p>
                      <a:endParaRPr lang="zh-CN" altLang="en-US"/>
                    </a:p>
                  </a:txBody>
                  <a:tcPr/>
                </a:tc>
                <a:tc>
                  <a:txBody>
                    <a:bodyPr/>
                    <a:lstStyle/>
                    <a:p>
                      <a:pPr lvl="1"/>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98379894"/>
                  </a:ext>
                </a:extLst>
              </a:tr>
              <a:tr h="709197">
                <a:tc>
                  <a:txBody>
                    <a:bodyPr/>
                    <a:lstStyle/>
                    <a:p>
                      <a:r>
                        <a:rPr lang="en-US" altLang="zh-CN" sz="1733" b="0" i="0" kern="1200" dirty="0" err="1">
                          <a:solidFill>
                            <a:schemeClr val="tx1"/>
                          </a:solidFill>
                          <a:effectLst/>
                          <a:latin typeface="+mn-lt"/>
                          <a:ea typeface="+mn-ea"/>
                          <a:cs typeface="+mn-cs"/>
                        </a:rPr>
                        <a:t>Matmul_Add_Fusion</a:t>
                      </a:r>
                      <a:endParaRPr lang="zh-CN" altLang="en-US" dirty="0"/>
                    </a:p>
                  </a:txBody>
                  <a:tcPr/>
                </a:tc>
                <a:tc>
                  <a:txBody>
                    <a:bodyPr/>
                    <a:lstStyle/>
                    <a:p>
                      <a:endParaRPr lang="zh-CN" altLang="en-US"/>
                    </a:p>
                  </a:txBody>
                  <a:tcPr/>
                </a:tc>
                <a:tc>
                  <a:txBody>
                    <a:bodyPr/>
                    <a:lstStyle/>
                    <a:p>
                      <a:r>
                        <a:rPr lang="zh-CN" altLang="en-US" sz="1733" b="0" i="0" kern="1200" dirty="0">
                          <a:solidFill>
                            <a:schemeClr val="tx1"/>
                          </a:solidFill>
                          <a:effectLst/>
                          <a:latin typeface="+mn-lt"/>
                          <a:ea typeface="+mn-ea"/>
                          <a:cs typeface="+mn-cs"/>
                        </a:rPr>
                        <a:t>可以用</a:t>
                      </a:r>
                      <a:r>
                        <a:rPr lang="en-US" altLang="zh-CN" sz="1733" b="0" i="0" kern="1200" dirty="0" err="1">
                          <a:solidFill>
                            <a:schemeClr val="tx1"/>
                          </a:solidFill>
                          <a:effectLst/>
                          <a:latin typeface="+mn-lt"/>
                          <a:ea typeface="+mn-ea"/>
                          <a:cs typeface="+mn-cs"/>
                        </a:rPr>
                        <a:t>gemm</a:t>
                      </a:r>
                      <a:r>
                        <a:rPr lang="en-US" altLang="zh-CN" sz="1733" b="0" i="0" kern="1200" dirty="0">
                          <a:solidFill>
                            <a:schemeClr val="tx1"/>
                          </a:solidFill>
                          <a:effectLst/>
                          <a:latin typeface="+mn-lt"/>
                          <a:ea typeface="+mn-ea"/>
                          <a:cs typeface="+mn-cs"/>
                        </a:rPr>
                        <a:t> Op</a:t>
                      </a:r>
                      <a:r>
                        <a:rPr lang="zh-CN" altLang="en-US" sz="1733" b="0" i="0" kern="1200" dirty="0">
                          <a:solidFill>
                            <a:schemeClr val="tx1"/>
                          </a:solidFill>
                          <a:effectLst/>
                          <a:latin typeface="+mn-lt"/>
                          <a:ea typeface="+mn-ea"/>
                          <a:cs typeface="+mn-cs"/>
                        </a:rPr>
                        <a:t>代替矩阵乘</a:t>
                      </a:r>
                      <a:r>
                        <a:rPr lang="en-US" altLang="zh-CN" sz="1733" b="0" i="0" kern="1200" dirty="0" err="1">
                          <a:solidFill>
                            <a:schemeClr val="tx1"/>
                          </a:solidFill>
                          <a:effectLst/>
                          <a:latin typeface="+mn-lt"/>
                          <a:ea typeface="+mn-ea"/>
                          <a:cs typeface="+mn-cs"/>
                        </a:rPr>
                        <a:t>Matmul+Add</a:t>
                      </a:r>
                      <a:r>
                        <a:rPr lang="zh-CN" altLang="en-US" sz="1733" b="0" i="0" kern="1200" dirty="0">
                          <a:solidFill>
                            <a:schemeClr val="tx1"/>
                          </a:solidFill>
                          <a:effectLst/>
                          <a:latin typeface="+mn-lt"/>
                          <a:ea typeface="+mn-ea"/>
                          <a:cs typeface="+mn-cs"/>
                        </a:rPr>
                        <a:t>，</a:t>
                      </a:r>
                      <a:r>
                        <a:rPr lang="en-US" altLang="zh-CN" sz="1733" b="0" i="0" kern="1200" dirty="0">
                          <a:solidFill>
                            <a:schemeClr val="tx1"/>
                          </a:solidFill>
                          <a:effectLst/>
                          <a:latin typeface="+mn-lt"/>
                          <a:ea typeface="+mn-ea"/>
                          <a:cs typeface="+mn-cs"/>
                        </a:rPr>
                        <a:t>ONNX</a:t>
                      </a:r>
                      <a:r>
                        <a:rPr lang="zh-CN" altLang="en-US" sz="1733" b="0" i="0" kern="1200" dirty="0">
                          <a:solidFill>
                            <a:schemeClr val="tx1"/>
                          </a:solidFill>
                          <a:effectLst/>
                          <a:latin typeface="+mn-lt"/>
                          <a:ea typeface="+mn-ea"/>
                          <a:cs typeface="+mn-cs"/>
                        </a:rPr>
                        <a:t>框架里的</a:t>
                      </a:r>
                      <a:r>
                        <a:rPr lang="en-US" altLang="zh-CN" sz="1733" b="0" i="0" kern="1200" dirty="0" err="1">
                          <a:solidFill>
                            <a:schemeClr val="tx1"/>
                          </a:solidFill>
                          <a:effectLst/>
                          <a:latin typeface="+mn-lt"/>
                          <a:ea typeface="+mn-ea"/>
                          <a:cs typeface="+mn-cs"/>
                        </a:rPr>
                        <a:t>gemm</a:t>
                      </a:r>
                      <a:r>
                        <a:rPr lang="zh-CN" altLang="en-US" sz="1733" b="0" i="0" kern="1200" dirty="0">
                          <a:solidFill>
                            <a:schemeClr val="tx1"/>
                          </a:solidFill>
                          <a:effectLst/>
                          <a:latin typeface="+mn-lt"/>
                          <a:ea typeface="+mn-ea"/>
                          <a:cs typeface="+mn-cs"/>
                        </a:rPr>
                        <a:t>公式是</a:t>
                      </a:r>
                      <a:r>
                        <a:rPr lang="en-US" altLang="zh-CN" sz="1733" b="0" i="0" kern="1200" dirty="0">
                          <a:solidFill>
                            <a:schemeClr val="tx1"/>
                          </a:solidFill>
                          <a:effectLst/>
                          <a:latin typeface="+mn-lt"/>
                          <a:ea typeface="+mn-ea"/>
                          <a:cs typeface="+mn-cs"/>
                        </a:rPr>
                        <a:t>Y=alpha* A* </a:t>
                      </a:r>
                      <a:r>
                        <a:rPr lang="en-US" altLang="zh-CN" sz="1733" b="0" i="0" kern="1200" dirty="0" err="1">
                          <a:solidFill>
                            <a:schemeClr val="tx1"/>
                          </a:solidFill>
                          <a:effectLst/>
                          <a:latin typeface="+mn-lt"/>
                          <a:ea typeface="+mn-ea"/>
                          <a:cs typeface="+mn-cs"/>
                        </a:rPr>
                        <a:t>B+beta</a:t>
                      </a:r>
                      <a:r>
                        <a:rPr lang="en-US" altLang="zh-CN" sz="1733" b="0" i="0" kern="1200" dirty="0">
                          <a:solidFill>
                            <a:schemeClr val="tx1"/>
                          </a:solidFill>
                          <a:effectLst/>
                          <a:latin typeface="+mn-lt"/>
                          <a:ea typeface="+mn-ea"/>
                          <a:cs typeface="+mn-cs"/>
                        </a:rPr>
                        <a:t>* C</a:t>
                      </a:r>
                    </a:p>
                  </a:txBody>
                  <a:tcPr/>
                </a:tc>
                <a:extLst>
                  <a:ext uri="{0D108BD9-81ED-4DB2-BD59-A6C34878D82A}">
                    <a16:rowId xmlns:a16="http://schemas.microsoft.com/office/drawing/2014/main" val="2488276586"/>
                  </a:ext>
                </a:extLst>
              </a:tr>
              <a:tr h="709197">
                <a:tc>
                  <a:txBody>
                    <a:bodyPr/>
                    <a:lstStyle/>
                    <a:p>
                      <a:r>
                        <a:rPr lang="en-US" altLang="zh-CN" sz="1733" b="0" i="0" kern="1200" dirty="0" err="1">
                          <a:solidFill>
                            <a:schemeClr val="tx1"/>
                          </a:solidFill>
                          <a:effectLst/>
                          <a:latin typeface="+mn-lt"/>
                          <a:ea typeface="+mn-ea"/>
                          <a:cs typeface="+mn-cs"/>
                        </a:rPr>
                        <a:t>Matmul_Scale_Fusion</a:t>
                      </a:r>
                      <a:endParaRPr lang="zh-CN" altLang="en-US" dirty="0"/>
                    </a:p>
                  </a:txBody>
                  <a:tcPr/>
                </a:tc>
                <a:tc>
                  <a:txBody>
                    <a:bodyPr/>
                    <a:lstStyle/>
                    <a:p>
                      <a:endParaRPr lang="zh-CN" altLang="en-US" dirty="0"/>
                    </a:p>
                  </a:txBody>
                  <a:tcPr/>
                </a:tc>
                <a:tc>
                  <a:txBody>
                    <a:bodyPr/>
                    <a:lstStyle/>
                    <a:p>
                      <a:pPr lvl="1"/>
                      <a:r>
                        <a:rPr lang="en-US" altLang="zh-CN" sz="1733" b="0" i="0" kern="1200" dirty="0">
                          <a:solidFill>
                            <a:schemeClr val="tx1"/>
                          </a:solidFill>
                          <a:effectLst/>
                          <a:latin typeface="+mn-lt"/>
                          <a:ea typeface="+mn-ea"/>
                          <a:cs typeface="+mn-cs"/>
                        </a:rPr>
                        <a:t>Matmul</a:t>
                      </a:r>
                      <a:r>
                        <a:rPr lang="zh-CN" altLang="en-US" sz="1733" b="0" i="0" kern="1200" dirty="0">
                          <a:solidFill>
                            <a:schemeClr val="tx1"/>
                          </a:solidFill>
                          <a:effectLst/>
                          <a:latin typeface="+mn-lt"/>
                          <a:ea typeface="+mn-ea"/>
                          <a:cs typeface="+mn-cs"/>
                        </a:rPr>
                        <a:t>的前或者后接一个</a:t>
                      </a:r>
                      <a:r>
                        <a:rPr lang="en-US" altLang="zh-CN" sz="1733" b="0" i="0" kern="1200" dirty="0">
                          <a:solidFill>
                            <a:schemeClr val="tx1"/>
                          </a:solidFill>
                          <a:effectLst/>
                          <a:latin typeface="+mn-lt"/>
                          <a:ea typeface="+mn-ea"/>
                          <a:cs typeface="+mn-cs"/>
                        </a:rPr>
                        <a:t>Scale</a:t>
                      </a:r>
                      <a:r>
                        <a:rPr lang="zh-CN" altLang="en-US" sz="1733" b="0" i="0" kern="1200" dirty="0">
                          <a:solidFill>
                            <a:schemeClr val="tx1"/>
                          </a:solidFill>
                          <a:effectLst/>
                          <a:latin typeface="+mn-lt"/>
                          <a:ea typeface="+mn-ea"/>
                          <a:cs typeface="+mn-cs"/>
                        </a:rPr>
                        <a:t>或者</a:t>
                      </a:r>
                      <a:r>
                        <a:rPr lang="en-US" altLang="zh-CN" sz="1733" b="0" i="0" kern="1200" dirty="0" err="1">
                          <a:solidFill>
                            <a:schemeClr val="tx1"/>
                          </a:solidFill>
                          <a:effectLst/>
                          <a:latin typeface="+mn-lt"/>
                          <a:ea typeface="+mn-ea"/>
                          <a:cs typeface="+mn-cs"/>
                        </a:rPr>
                        <a:t>Div</a:t>
                      </a:r>
                      <a:r>
                        <a:rPr lang="zh-CN" altLang="en-US" sz="1733" b="0" i="0" kern="1200" dirty="0">
                          <a:solidFill>
                            <a:schemeClr val="tx1"/>
                          </a:solidFill>
                          <a:effectLst/>
                          <a:latin typeface="+mn-lt"/>
                          <a:ea typeface="+mn-ea"/>
                          <a:cs typeface="+mn-cs"/>
                        </a:rPr>
                        <a:t>都可以融合到</a:t>
                      </a:r>
                      <a:r>
                        <a:rPr lang="en-US" altLang="zh-CN" sz="1733" b="0" i="0" kern="1200" dirty="0">
                          <a:solidFill>
                            <a:schemeClr val="tx1"/>
                          </a:solidFill>
                          <a:effectLst/>
                          <a:latin typeface="+mn-lt"/>
                          <a:ea typeface="+mn-ea"/>
                          <a:cs typeface="+mn-cs"/>
                        </a:rPr>
                        <a:t>Matmul</a:t>
                      </a:r>
                      <a:r>
                        <a:rPr lang="zh-CN" altLang="en-US" sz="1733" b="0" i="0" kern="1200" dirty="0">
                          <a:solidFill>
                            <a:schemeClr val="tx1"/>
                          </a:solidFill>
                          <a:effectLst/>
                          <a:latin typeface="+mn-lt"/>
                          <a:ea typeface="+mn-ea"/>
                          <a:cs typeface="+mn-cs"/>
                        </a:rPr>
                        <a:t>的相乘系数</a:t>
                      </a:r>
                      <a:r>
                        <a:rPr lang="en-US" altLang="zh-CN" sz="1733" b="0" i="0" kern="1200" dirty="0">
                          <a:solidFill>
                            <a:schemeClr val="tx1"/>
                          </a:solidFill>
                          <a:effectLst/>
                          <a:latin typeface="+mn-lt"/>
                          <a:ea typeface="+mn-ea"/>
                          <a:cs typeface="+mn-cs"/>
                        </a:rPr>
                        <a:t>alpha</a:t>
                      </a:r>
                      <a:r>
                        <a:rPr lang="zh-CN" altLang="en-US" sz="1733" b="0" i="0" kern="1200" dirty="0">
                          <a:solidFill>
                            <a:schemeClr val="tx1"/>
                          </a:solidFill>
                          <a:effectLst/>
                          <a:latin typeface="+mn-lt"/>
                          <a:ea typeface="+mn-ea"/>
                          <a:cs typeface="+mn-cs"/>
                        </a:rPr>
                        <a:t>里</a:t>
                      </a:r>
                    </a:p>
                  </a:txBody>
                  <a:tcPr/>
                </a:tc>
                <a:extLst>
                  <a:ext uri="{0D108BD9-81ED-4DB2-BD59-A6C34878D82A}">
                    <a16:rowId xmlns:a16="http://schemas.microsoft.com/office/drawing/2014/main" val="3703046605"/>
                  </a:ext>
                </a:extLst>
              </a:tr>
              <a:tr h="709197">
                <a:tc>
                  <a:txBody>
                    <a:bodyPr/>
                    <a:lstStyle/>
                    <a:p>
                      <a:r>
                        <a:rPr lang="en-US" altLang="zh-CN" sz="1733" b="0" i="0" kern="1200" dirty="0" err="1">
                          <a:solidFill>
                            <a:schemeClr val="tx1"/>
                          </a:solidFill>
                          <a:effectLst/>
                          <a:latin typeface="+mn-lt"/>
                          <a:ea typeface="+mn-ea"/>
                          <a:cs typeface="+mn-cs"/>
                        </a:rPr>
                        <a:t>fuse_batchnorm_scale</a:t>
                      </a:r>
                      <a:endParaRPr lang="zh-CN" altLang="en-US" dirty="0"/>
                    </a:p>
                  </a:txBody>
                  <a:tcPr/>
                </a:tc>
                <a:tc>
                  <a:txBody>
                    <a:bodyPr/>
                    <a:lstStyle/>
                    <a:p>
                      <a:endParaRPr lang="zh-CN" altLang="en-US"/>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a:solidFill>
                            <a:schemeClr val="tx1"/>
                          </a:solidFill>
                          <a:effectLst/>
                          <a:latin typeface="+mn-lt"/>
                          <a:ea typeface="+mn-ea"/>
                          <a:cs typeface="+mn-cs"/>
                        </a:rPr>
                        <a:t>scale</a:t>
                      </a:r>
                      <a:r>
                        <a:rPr lang="zh-CN" altLang="en-US" sz="1733" b="0" i="0" kern="1200" dirty="0">
                          <a:solidFill>
                            <a:schemeClr val="tx1"/>
                          </a:solidFill>
                          <a:effectLst/>
                          <a:latin typeface="+mn-lt"/>
                          <a:ea typeface="+mn-ea"/>
                          <a:cs typeface="+mn-cs"/>
                        </a:rPr>
                        <a:t>的</a:t>
                      </a:r>
                      <a:r>
                        <a:rPr lang="en-US" altLang="zh-CN" sz="1733" b="0" i="0" kern="1200" dirty="0">
                          <a:solidFill>
                            <a:schemeClr val="tx1"/>
                          </a:solidFill>
                          <a:effectLst/>
                          <a:latin typeface="+mn-lt"/>
                          <a:ea typeface="+mn-ea"/>
                          <a:cs typeface="+mn-cs"/>
                        </a:rPr>
                        <a:t>s</a:t>
                      </a:r>
                      <a:r>
                        <a:rPr lang="zh-CN" altLang="en-US" sz="1733" b="0" i="0" kern="1200" dirty="0">
                          <a:solidFill>
                            <a:schemeClr val="tx1"/>
                          </a:solidFill>
                          <a:effectLst/>
                          <a:latin typeface="+mn-lt"/>
                          <a:ea typeface="+mn-ea"/>
                          <a:cs typeface="+mn-cs"/>
                        </a:rPr>
                        <a:t>和</a:t>
                      </a:r>
                      <a:r>
                        <a:rPr lang="en-US" altLang="zh-CN" sz="1733" b="0" i="0" kern="1200" dirty="0">
                          <a:solidFill>
                            <a:schemeClr val="tx1"/>
                          </a:solidFill>
                          <a:effectLst/>
                          <a:latin typeface="+mn-lt"/>
                          <a:ea typeface="+mn-ea"/>
                          <a:cs typeface="+mn-cs"/>
                        </a:rPr>
                        <a:t>b</a:t>
                      </a:r>
                      <a:r>
                        <a:rPr lang="zh-CN" altLang="en-US" sz="1733" b="0" i="0" kern="1200" dirty="0">
                          <a:solidFill>
                            <a:schemeClr val="tx1"/>
                          </a:solidFill>
                          <a:effectLst/>
                          <a:latin typeface="+mn-lt"/>
                          <a:ea typeface="+mn-ea"/>
                          <a:cs typeface="+mn-cs"/>
                        </a:rPr>
                        <a:t>都可以直接融合到</a:t>
                      </a:r>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里去</a:t>
                      </a:r>
                    </a:p>
                  </a:txBody>
                  <a:tcPr/>
                </a:tc>
                <a:extLst>
                  <a:ext uri="{0D108BD9-81ED-4DB2-BD59-A6C34878D82A}">
                    <a16:rowId xmlns:a16="http://schemas.microsoft.com/office/drawing/2014/main" val="2240518705"/>
                  </a:ext>
                </a:extLst>
              </a:tr>
              <a:tr h="709197">
                <a:tc>
                  <a:txBody>
                    <a:bodyPr/>
                    <a:lstStyle/>
                    <a:p>
                      <a:r>
                        <a:rPr lang="en-US" altLang="zh-CN" sz="1733" b="0" i="0" kern="1200" dirty="0" err="1">
                          <a:solidFill>
                            <a:schemeClr val="tx1"/>
                          </a:solidFill>
                          <a:effectLst/>
                          <a:latin typeface="+mn-lt"/>
                          <a:ea typeface="+mn-ea"/>
                          <a:cs typeface="+mn-cs"/>
                        </a:rPr>
                        <a:t>fuse_innerproduct_batchnorm</a:t>
                      </a:r>
                      <a:endParaRPr lang="zh-CN" altLang="en-US" dirty="0"/>
                    </a:p>
                  </a:txBody>
                  <a:tcPr/>
                </a:tc>
                <a:tc>
                  <a:txBody>
                    <a:bodyPr/>
                    <a:lstStyle/>
                    <a:p>
                      <a:endParaRPr lang="zh-CN" altLang="en-US"/>
                    </a:p>
                  </a:txBody>
                  <a:tcPr/>
                </a:tc>
                <a:tc>
                  <a:txBody>
                    <a:bodyPr/>
                    <a:lstStyle/>
                    <a:p>
                      <a:pPr lvl="1"/>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层合并到全连接层。可以从两种角度看，一个是全连接层可以转成</a:t>
                      </a:r>
                      <a:r>
                        <a:rPr lang="en-US" altLang="zh-CN" sz="1733" b="0" i="0" kern="1200" dirty="0">
                          <a:solidFill>
                            <a:schemeClr val="tx1"/>
                          </a:solidFill>
                          <a:effectLst/>
                          <a:latin typeface="+mn-lt"/>
                          <a:ea typeface="+mn-ea"/>
                          <a:cs typeface="+mn-cs"/>
                        </a:rPr>
                        <a:t>1x1 conv(</a:t>
                      </a:r>
                      <a:r>
                        <a:rPr lang="zh-CN" altLang="en-US" sz="1733" b="0" i="0" kern="1200" dirty="0">
                          <a:solidFill>
                            <a:schemeClr val="tx1"/>
                          </a:solidFill>
                          <a:effectLst/>
                          <a:latin typeface="+mn-lt"/>
                          <a:ea typeface="+mn-ea"/>
                          <a:cs typeface="+mn-cs"/>
                        </a:rPr>
                        <a:t>这个会在下面</a:t>
                      </a:r>
                      <a:r>
                        <a:rPr lang="en-US" altLang="zh-CN" sz="1733" b="0" i="0" kern="1200" dirty="0">
                          <a:solidFill>
                            <a:schemeClr val="tx1"/>
                          </a:solidFill>
                          <a:effectLst/>
                          <a:latin typeface="+mn-lt"/>
                          <a:ea typeface="+mn-ea"/>
                          <a:cs typeface="+mn-cs"/>
                        </a:rPr>
                        <a:t>Transformer</a:t>
                      </a:r>
                      <a:r>
                        <a:rPr lang="zh-CN" altLang="en-US" sz="1733" b="0" i="0" kern="1200" dirty="0">
                          <a:solidFill>
                            <a:schemeClr val="tx1"/>
                          </a:solidFill>
                          <a:effectLst/>
                          <a:latin typeface="+mn-lt"/>
                          <a:ea typeface="+mn-ea"/>
                          <a:cs typeface="+mn-cs"/>
                        </a:rPr>
                        <a:t>里会介绍</a:t>
                      </a:r>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层可以合并到</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里。另一个角度是</a:t>
                      </a:r>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层可以转换成一个</a:t>
                      </a:r>
                      <a:r>
                        <a:rPr lang="en-US" altLang="zh-CN" sz="1733" b="0" i="0" kern="1200" dirty="0">
                          <a:solidFill>
                            <a:schemeClr val="tx1"/>
                          </a:solidFill>
                          <a:effectLst/>
                          <a:latin typeface="+mn-lt"/>
                          <a:ea typeface="+mn-ea"/>
                          <a:cs typeface="+mn-cs"/>
                        </a:rPr>
                        <a:t>scale</a:t>
                      </a:r>
                      <a:r>
                        <a:rPr lang="zh-CN" altLang="en-US" sz="1733" b="0" i="0" kern="1200" dirty="0">
                          <a:solidFill>
                            <a:schemeClr val="tx1"/>
                          </a:solidFill>
                          <a:effectLst/>
                          <a:latin typeface="+mn-lt"/>
                          <a:ea typeface="+mn-ea"/>
                          <a:cs typeface="+mn-cs"/>
                        </a:rPr>
                        <a:t>层</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这个也会在下面</a:t>
                      </a:r>
                      <a:r>
                        <a:rPr lang="en-US" altLang="zh-CN" sz="1733" b="0" i="0" kern="1200" dirty="0">
                          <a:solidFill>
                            <a:schemeClr val="tx1"/>
                          </a:solidFill>
                          <a:effectLst/>
                          <a:latin typeface="+mn-lt"/>
                          <a:ea typeface="+mn-ea"/>
                          <a:cs typeface="+mn-cs"/>
                        </a:rPr>
                        <a:t>Transformer</a:t>
                      </a:r>
                      <a:r>
                        <a:rPr lang="zh-CN" altLang="en-US" sz="1733" b="0" i="0" kern="1200" dirty="0">
                          <a:solidFill>
                            <a:schemeClr val="tx1"/>
                          </a:solidFill>
                          <a:effectLst/>
                          <a:latin typeface="+mn-lt"/>
                          <a:ea typeface="+mn-ea"/>
                          <a:cs typeface="+mn-cs"/>
                        </a:rPr>
                        <a:t>里介绍</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，然后</a:t>
                      </a:r>
                      <a:r>
                        <a:rPr lang="en-US" altLang="zh-CN" sz="1733" b="0" i="0" kern="1200" dirty="0">
                          <a:solidFill>
                            <a:schemeClr val="tx1"/>
                          </a:solidFill>
                          <a:effectLst/>
                          <a:latin typeface="+mn-lt"/>
                          <a:ea typeface="+mn-ea"/>
                          <a:cs typeface="+mn-cs"/>
                        </a:rPr>
                        <a:t>scale</a:t>
                      </a:r>
                      <a:r>
                        <a:rPr lang="zh-CN" altLang="en-US" sz="1733" b="0" i="0" kern="1200" dirty="0">
                          <a:solidFill>
                            <a:schemeClr val="tx1"/>
                          </a:solidFill>
                          <a:effectLst/>
                          <a:latin typeface="+mn-lt"/>
                          <a:ea typeface="+mn-ea"/>
                          <a:cs typeface="+mn-cs"/>
                        </a:rPr>
                        <a:t>可以融合到全连接层的</a:t>
                      </a:r>
                      <a:r>
                        <a:rPr lang="en-US" altLang="zh-CN" sz="1733" b="0" i="0" kern="1200" dirty="0">
                          <a:solidFill>
                            <a:schemeClr val="tx1"/>
                          </a:solidFill>
                          <a:effectLst/>
                          <a:latin typeface="+mn-lt"/>
                          <a:ea typeface="+mn-ea"/>
                          <a:cs typeface="+mn-cs"/>
                        </a:rPr>
                        <a:t>weight</a:t>
                      </a:r>
                      <a:r>
                        <a:rPr lang="zh-CN" altLang="en-US" sz="1733" b="0" i="0" kern="1200" dirty="0">
                          <a:solidFill>
                            <a:schemeClr val="tx1"/>
                          </a:solidFill>
                          <a:effectLst/>
                          <a:latin typeface="+mn-lt"/>
                          <a:ea typeface="+mn-ea"/>
                          <a:cs typeface="+mn-cs"/>
                        </a:rPr>
                        <a:t>里</a:t>
                      </a:r>
                      <a:br>
                        <a:rPr lang="zh-CN" altLang="en-US" dirty="0"/>
                      </a:br>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2599023808"/>
                  </a:ext>
                </a:extLst>
              </a:tr>
              <a:tr h="709197">
                <a:tc>
                  <a:txBody>
                    <a:bodyPr/>
                    <a:lstStyle/>
                    <a:p>
                      <a:r>
                        <a:rPr lang="en-US" altLang="zh-CN" sz="1733" b="0" i="0" kern="1200" dirty="0" err="1">
                          <a:solidFill>
                            <a:schemeClr val="tx1"/>
                          </a:solidFill>
                          <a:effectLst/>
                          <a:latin typeface="+mn-lt"/>
                          <a:ea typeface="+mn-ea"/>
                          <a:cs typeface="+mn-cs"/>
                        </a:rPr>
                        <a:t>fuse_innerproduct_add</a:t>
                      </a:r>
                      <a:endParaRPr lang="zh-CN" altLang="en-US" dirty="0"/>
                    </a:p>
                  </a:txBody>
                  <a:tcPr/>
                </a:tc>
                <a:tc>
                  <a:txBody>
                    <a:bodyPr/>
                    <a:lstStyle/>
                    <a:p>
                      <a:endParaRPr lang="zh-CN" altLang="en-US"/>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全连接层后的</a:t>
                      </a:r>
                      <a:r>
                        <a:rPr lang="en-US" altLang="zh-CN" sz="1733" b="0" i="0" kern="1200" dirty="0">
                          <a:solidFill>
                            <a:schemeClr val="tx1"/>
                          </a:solidFill>
                          <a:effectLst/>
                          <a:latin typeface="+mn-lt"/>
                          <a:ea typeface="+mn-ea"/>
                          <a:cs typeface="+mn-cs"/>
                        </a:rPr>
                        <a:t>Add</a:t>
                      </a:r>
                      <a:r>
                        <a:rPr lang="zh-CN" altLang="en-US" sz="1733" b="0" i="0" kern="1200" dirty="0">
                          <a:solidFill>
                            <a:schemeClr val="tx1"/>
                          </a:solidFill>
                          <a:effectLst/>
                          <a:latin typeface="+mn-lt"/>
                          <a:ea typeface="+mn-ea"/>
                          <a:cs typeface="+mn-cs"/>
                        </a:rPr>
                        <a:t>可以融合到全连接层的</a:t>
                      </a:r>
                      <a:r>
                        <a:rPr lang="en-US" altLang="zh-CN" sz="1733" b="0" i="0" kern="1200" dirty="0">
                          <a:solidFill>
                            <a:schemeClr val="tx1"/>
                          </a:solidFill>
                          <a:effectLst/>
                          <a:latin typeface="+mn-lt"/>
                          <a:ea typeface="+mn-ea"/>
                          <a:cs typeface="+mn-cs"/>
                        </a:rPr>
                        <a:t>bias</a:t>
                      </a:r>
                      <a:r>
                        <a:rPr lang="zh-CN" altLang="en-US" sz="1733" b="0" i="0" kern="1200" dirty="0">
                          <a:solidFill>
                            <a:schemeClr val="tx1"/>
                          </a:solidFill>
                          <a:effectLst/>
                          <a:latin typeface="+mn-lt"/>
                          <a:ea typeface="+mn-ea"/>
                          <a:cs typeface="+mn-cs"/>
                        </a:rPr>
                        <a:t>中</a:t>
                      </a:r>
                    </a:p>
                    <a:p>
                      <a:br>
                        <a:rPr lang="zh-CN" altLang="en-US" dirty="0"/>
                      </a:br>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720657137"/>
                  </a:ext>
                </a:extLst>
              </a:tr>
            </a:tbl>
          </a:graphicData>
        </a:graphic>
      </p:graphicFrame>
    </p:spTree>
    <p:extLst>
      <p:ext uri="{BB962C8B-B14F-4D97-AF65-F5344CB8AC3E}">
        <p14:creationId xmlns:p14="http://schemas.microsoft.com/office/powerpoint/2010/main" val="26177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计算图优化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graph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Example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Runtime</a:t>
            </a:r>
            <a:r>
              <a:rPr lang="zh-CN" altLang="en-US" sz="2000" dirty="0">
                <a:solidFill>
                  <a:srgbClr val="374154"/>
                </a:solidFill>
                <a:latin typeface="Gill Sans MT" panose="020B0502020104020203" pitchFamily="34" charset="0"/>
              </a:rPr>
              <a:t> 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Optimize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计算图优化详解</a:t>
            </a:r>
            <a:endParaRPr lang="en-US" altLang="zh-CN" sz="2000" dirty="0">
              <a:solidFill>
                <a:srgbClr val="374154"/>
              </a:solidFill>
              <a:latin typeface="Gill Sans MT" panose="020B0502020104020203" pitchFamily="34" charset="0"/>
            </a:endParaRPr>
          </a:p>
          <a:p>
            <a:pPr lvl="2">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99795B60-40CB-C446-9A1E-CCEFBB9319A9}"/>
              </a:ext>
            </a:extLst>
          </p:cNvPr>
          <p:cNvSpPr/>
          <p:nvPr/>
        </p:nvSpPr>
        <p:spPr bwMode="auto">
          <a:xfrm>
            <a:off x="7034485" y="4149080"/>
            <a:ext cx="216024" cy="360040"/>
          </a:xfrm>
          <a:prstGeom prst="rightBrace">
            <a:avLst/>
          </a:prstGeom>
          <a:ln w="571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 name="connsiteX7" fmla="*/ 0 w 216024"/>
                      <a:gd name="connsiteY7" fmla="*/ 0 h 360040"/>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 h="360040" stroke="0" extrusionOk="0">
                        <a:moveTo>
                          <a:pt x="0" y="0"/>
                        </a:moveTo>
                        <a:cubicBezTo>
                          <a:pt x="60737" y="-962"/>
                          <a:pt x="105894" y="9258"/>
                          <a:pt x="108012" y="18001"/>
                        </a:cubicBezTo>
                        <a:cubicBezTo>
                          <a:pt x="109452" y="69533"/>
                          <a:pt x="107044" y="94413"/>
                          <a:pt x="108012" y="162019"/>
                        </a:cubicBezTo>
                        <a:cubicBezTo>
                          <a:pt x="107563" y="180123"/>
                          <a:pt x="163620" y="186517"/>
                          <a:pt x="216024" y="180020"/>
                        </a:cubicBezTo>
                        <a:cubicBezTo>
                          <a:pt x="156259" y="181288"/>
                          <a:pt x="108341" y="188522"/>
                          <a:pt x="108012" y="198021"/>
                        </a:cubicBezTo>
                        <a:cubicBezTo>
                          <a:pt x="102310" y="227594"/>
                          <a:pt x="115146" y="298564"/>
                          <a:pt x="108012" y="342039"/>
                        </a:cubicBezTo>
                        <a:cubicBezTo>
                          <a:pt x="98425" y="350937"/>
                          <a:pt x="67132" y="355876"/>
                          <a:pt x="0" y="360040"/>
                        </a:cubicBezTo>
                        <a:cubicBezTo>
                          <a:pt x="14758" y="248251"/>
                          <a:pt x="3400" y="79644"/>
                          <a:pt x="0" y="0"/>
                        </a:cubicBezTo>
                        <a:close/>
                      </a:path>
                      <a:path w="216024" h="360040" fill="none" extrusionOk="0">
                        <a:moveTo>
                          <a:pt x="0" y="0"/>
                        </a:moveTo>
                        <a:cubicBezTo>
                          <a:pt x="57369" y="624"/>
                          <a:pt x="107923" y="8488"/>
                          <a:pt x="108012" y="18001"/>
                        </a:cubicBezTo>
                        <a:cubicBezTo>
                          <a:pt x="113505" y="70652"/>
                          <a:pt x="112251" y="128492"/>
                          <a:pt x="108012" y="162019"/>
                        </a:cubicBezTo>
                        <a:cubicBezTo>
                          <a:pt x="108392" y="170063"/>
                          <a:pt x="151321" y="171945"/>
                          <a:pt x="216024" y="180020"/>
                        </a:cubicBezTo>
                        <a:cubicBezTo>
                          <a:pt x="156816" y="178185"/>
                          <a:pt x="108084" y="188828"/>
                          <a:pt x="108012" y="198021"/>
                        </a:cubicBezTo>
                        <a:cubicBezTo>
                          <a:pt x="108908" y="240185"/>
                          <a:pt x="111330" y="272405"/>
                          <a:pt x="108012" y="342039"/>
                        </a:cubicBezTo>
                        <a:cubicBezTo>
                          <a:pt x="101016" y="346730"/>
                          <a:pt x="59508" y="358395"/>
                          <a:pt x="0" y="36004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D8DE510-9647-9141-BDC3-FDE20CCBC3C9}"/>
              </a:ext>
            </a:extLst>
          </p:cNvPr>
          <p:cNvSpPr/>
          <p:nvPr/>
        </p:nvSpPr>
        <p:spPr bwMode="auto">
          <a:xfrm>
            <a:off x="7682557" y="3625868"/>
            <a:ext cx="1944216" cy="1207402"/>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代数简化</a:t>
            </a:r>
            <a:endParaRPr lang="en-US" altLang="zh-CN" sz="2000" b="1" dirty="0">
              <a:solidFill>
                <a:schemeClr val="bg1"/>
              </a:solidFill>
              <a:latin typeface="Gill Sans MT" panose="020B0502020104020203" pitchFamily="34" charset="0"/>
              <a:ea typeface="Microsoft YaHei" panose="020B0503020204020204" pitchFamily="34" charset="-122"/>
            </a:endParaRPr>
          </a:p>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算子优化</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671EF-1699-6E48-9FA3-7AD0C1D4CD4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4797797-6F61-B740-984D-0CE5528D81F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13E73A0-F7D8-7B42-AF28-04FDB47F9F2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45300AF-7204-834D-A4D3-025DFFE1E063}"/>
              </a:ext>
            </a:extLst>
          </p:cNvPr>
          <p:cNvPicPr>
            <a:picLocks noChangeAspect="1"/>
          </p:cNvPicPr>
          <p:nvPr/>
        </p:nvPicPr>
        <p:blipFill>
          <a:blip r:embed="rId2"/>
          <a:stretch>
            <a:fillRect/>
          </a:stretch>
        </p:blipFill>
        <p:spPr>
          <a:xfrm>
            <a:off x="523722" y="2056620"/>
            <a:ext cx="3721100" cy="3403600"/>
          </a:xfrm>
          <a:prstGeom prst="rect">
            <a:avLst/>
          </a:prstGeom>
        </p:spPr>
      </p:pic>
      <p:pic>
        <p:nvPicPr>
          <p:cNvPr id="6" name="图片 5">
            <a:extLst>
              <a:ext uri="{FF2B5EF4-FFF2-40B4-BE49-F238E27FC236}">
                <a16:creationId xmlns:a16="http://schemas.microsoft.com/office/drawing/2014/main" id="{65B7A4B4-36E1-1048-9A8E-5D55FA2740C9}"/>
              </a:ext>
            </a:extLst>
          </p:cNvPr>
          <p:cNvPicPr>
            <a:picLocks noChangeAspect="1"/>
          </p:cNvPicPr>
          <p:nvPr/>
        </p:nvPicPr>
        <p:blipFill>
          <a:blip r:embed="rId3"/>
          <a:stretch>
            <a:fillRect/>
          </a:stretch>
        </p:blipFill>
        <p:spPr>
          <a:xfrm>
            <a:off x="3354737" y="3239988"/>
            <a:ext cx="4572000" cy="2781300"/>
          </a:xfrm>
          <a:prstGeom prst="rect">
            <a:avLst/>
          </a:prstGeom>
        </p:spPr>
      </p:pic>
      <p:pic>
        <p:nvPicPr>
          <p:cNvPr id="7" name="图片 6">
            <a:extLst>
              <a:ext uri="{FF2B5EF4-FFF2-40B4-BE49-F238E27FC236}">
                <a16:creationId xmlns:a16="http://schemas.microsoft.com/office/drawing/2014/main" id="{CB1C4A82-4E9B-DA4D-BEA6-0150E0293E38}"/>
              </a:ext>
            </a:extLst>
          </p:cNvPr>
          <p:cNvPicPr>
            <a:picLocks noChangeAspect="1"/>
          </p:cNvPicPr>
          <p:nvPr/>
        </p:nvPicPr>
        <p:blipFill>
          <a:blip r:embed="rId4"/>
          <a:stretch>
            <a:fillRect/>
          </a:stretch>
        </p:blipFill>
        <p:spPr>
          <a:xfrm>
            <a:off x="6028643" y="1762246"/>
            <a:ext cx="2667000" cy="2501900"/>
          </a:xfrm>
          <a:prstGeom prst="rect">
            <a:avLst/>
          </a:prstGeom>
        </p:spPr>
      </p:pic>
    </p:spTree>
    <p:extLst>
      <p:ext uri="{BB962C8B-B14F-4D97-AF65-F5344CB8AC3E}">
        <p14:creationId xmlns:p14="http://schemas.microsoft.com/office/powerpoint/2010/main" val="101079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6416F-48F9-B74B-8955-7922594C5D1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5BC59E-470A-7A45-B06F-53BEE9FB1E0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3E825A2-D5ED-F143-94C1-A395D953EF5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56FE5E1-8B4D-4845-9980-AD8F090CD077}"/>
              </a:ext>
            </a:extLst>
          </p:cNvPr>
          <p:cNvPicPr>
            <a:picLocks noChangeAspect="1"/>
          </p:cNvPicPr>
          <p:nvPr/>
        </p:nvPicPr>
        <p:blipFill>
          <a:blip r:embed="rId2"/>
          <a:stretch>
            <a:fillRect/>
          </a:stretch>
        </p:blipFill>
        <p:spPr>
          <a:xfrm>
            <a:off x="945749" y="1808970"/>
            <a:ext cx="5321300" cy="3898900"/>
          </a:xfrm>
          <a:prstGeom prst="rect">
            <a:avLst/>
          </a:prstGeom>
        </p:spPr>
      </p:pic>
      <p:pic>
        <p:nvPicPr>
          <p:cNvPr id="6" name="图片 5">
            <a:extLst>
              <a:ext uri="{FF2B5EF4-FFF2-40B4-BE49-F238E27FC236}">
                <a16:creationId xmlns:a16="http://schemas.microsoft.com/office/drawing/2014/main" id="{2FFE3040-F30B-A848-8641-4AF9AE65FDDD}"/>
              </a:ext>
            </a:extLst>
          </p:cNvPr>
          <p:cNvPicPr>
            <a:picLocks noChangeAspect="1"/>
          </p:cNvPicPr>
          <p:nvPr/>
        </p:nvPicPr>
        <p:blipFill>
          <a:blip r:embed="rId3"/>
          <a:stretch>
            <a:fillRect/>
          </a:stretch>
        </p:blipFill>
        <p:spPr>
          <a:xfrm>
            <a:off x="2701131" y="1670050"/>
            <a:ext cx="6794500" cy="3517900"/>
          </a:xfrm>
          <a:prstGeom prst="rect">
            <a:avLst/>
          </a:prstGeom>
        </p:spPr>
      </p:pic>
      <p:pic>
        <p:nvPicPr>
          <p:cNvPr id="7" name="图片 6">
            <a:extLst>
              <a:ext uri="{FF2B5EF4-FFF2-40B4-BE49-F238E27FC236}">
                <a16:creationId xmlns:a16="http://schemas.microsoft.com/office/drawing/2014/main" id="{EAC348A2-A476-5347-8EE9-88E0C387FEC5}"/>
              </a:ext>
            </a:extLst>
          </p:cNvPr>
          <p:cNvPicPr>
            <a:picLocks noChangeAspect="1"/>
          </p:cNvPicPr>
          <p:nvPr/>
        </p:nvPicPr>
        <p:blipFill>
          <a:blip r:embed="rId4"/>
          <a:stretch>
            <a:fillRect/>
          </a:stretch>
        </p:blipFill>
        <p:spPr>
          <a:xfrm>
            <a:off x="5004445" y="3055965"/>
            <a:ext cx="3340100" cy="3022600"/>
          </a:xfrm>
          <a:prstGeom prst="rect">
            <a:avLst/>
          </a:prstGeom>
        </p:spPr>
      </p:pic>
      <p:pic>
        <p:nvPicPr>
          <p:cNvPr id="8" name="图片 7">
            <a:extLst>
              <a:ext uri="{FF2B5EF4-FFF2-40B4-BE49-F238E27FC236}">
                <a16:creationId xmlns:a16="http://schemas.microsoft.com/office/drawing/2014/main" id="{6DD7EC3D-94AE-1447-8D7B-F732464A7FA9}"/>
              </a:ext>
            </a:extLst>
          </p:cNvPr>
          <p:cNvPicPr>
            <a:picLocks noChangeAspect="1"/>
          </p:cNvPicPr>
          <p:nvPr/>
        </p:nvPicPr>
        <p:blipFill>
          <a:blip r:embed="rId5"/>
          <a:stretch>
            <a:fillRect/>
          </a:stretch>
        </p:blipFill>
        <p:spPr>
          <a:xfrm>
            <a:off x="8460581" y="3676530"/>
            <a:ext cx="2070100" cy="2501900"/>
          </a:xfrm>
          <a:prstGeom prst="rect">
            <a:avLst/>
          </a:prstGeom>
        </p:spPr>
      </p:pic>
      <p:pic>
        <p:nvPicPr>
          <p:cNvPr id="9" name="图片 8">
            <a:extLst>
              <a:ext uri="{FF2B5EF4-FFF2-40B4-BE49-F238E27FC236}">
                <a16:creationId xmlns:a16="http://schemas.microsoft.com/office/drawing/2014/main" id="{D735E2C6-AF55-B649-A5F9-6698CAD92819}"/>
              </a:ext>
            </a:extLst>
          </p:cNvPr>
          <p:cNvPicPr>
            <a:picLocks noChangeAspect="1"/>
          </p:cNvPicPr>
          <p:nvPr/>
        </p:nvPicPr>
        <p:blipFill>
          <a:blip r:embed="rId6"/>
          <a:stretch>
            <a:fillRect/>
          </a:stretch>
        </p:blipFill>
        <p:spPr>
          <a:xfrm>
            <a:off x="8574580" y="1365281"/>
            <a:ext cx="3657600" cy="3225800"/>
          </a:xfrm>
          <a:prstGeom prst="rect">
            <a:avLst/>
          </a:prstGeom>
        </p:spPr>
      </p:pic>
    </p:spTree>
    <p:extLst>
      <p:ext uri="{BB962C8B-B14F-4D97-AF65-F5344CB8AC3E}">
        <p14:creationId xmlns:p14="http://schemas.microsoft.com/office/powerpoint/2010/main" val="3540045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8D18969-1CD4-4647-ACBD-F2E28AEF99BB}"/>
              </a:ext>
            </a:extLst>
          </p:cNvPr>
          <p:cNvGraphicFramePr>
            <a:graphicFrameLocks noGrp="1"/>
          </p:cNvGraphicFramePr>
          <p:nvPr>
            <p:extLst>
              <p:ext uri="{D42A27DB-BD31-4B8C-83A1-F6EECF244321}">
                <p14:modId xmlns:p14="http://schemas.microsoft.com/office/powerpoint/2010/main" val="3609721031"/>
              </p:ext>
            </p:extLst>
          </p:nvPr>
        </p:nvGraphicFramePr>
        <p:xfrm>
          <a:off x="905745" y="2492896"/>
          <a:ext cx="10385271" cy="4420934"/>
        </p:xfrm>
        <a:graphic>
          <a:graphicData uri="http://schemas.openxmlformats.org/drawingml/2006/table">
            <a:tbl>
              <a:tblPr firstRow="1" bandRow="1">
                <a:tableStyleId>{D27102A9-8310-4765-A935-A1911B00CA55}</a:tableStyleId>
              </a:tblPr>
              <a:tblGrid>
                <a:gridCol w="2392382">
                  <a:extLst>
                    <a:ext uri="{9D8B030D-6E8A-4147-A177-3AD203B41FA5}">
                      <a16:colId xmlns:a16="http://schemas.microsoft.com/office/drawing/2014/main" val="3520033587"/>
                    </a:ext>
                  </a:extLst>
                </a:gridCol>
                <a:gridCol w="1800200">
                  <a:extLst>
                    <a:ext uri="{9D8B030D-6E8A-4147-A177-3AD203B41FA5}">
                      <a16:colId xmlns:a16="http://schemas.microsoft.com/office/drawing/2014/main" val="2751031285"/>
                    </a:ext>
                  </a:extLst>
                </a:gridCol>
                <a:gridCol w="6192689">
                  <a:extLst>
                    <a:ext uri="{9D8B030D-6E8A-4147-A177-3AD203B41FA5}">
                      <a16:colId xmlns:a16="http://schemas.microsoft.com/office/drawing/2014/main" val="1578399078"/>
                    </a:ext>
                  </a:extLst>
                </a:gridCol>
              </a:tblGrid>
              <a:tr h="138086">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717301945"/>
                  </a:ext>
                </a:extLst>
              </a:tr>
              <a:tr h="223962">
                <a:tc>
                  <a:txBody>
                    <a:bodyPr/>
                    <a:lstStyle/>
                    <a:p>
                      <a:r>
                        <a:rPr lang="en-US" altLang="zh-CN" sz="1733" b="0" i="0" kern="1200" dirty="0" err="1">
                          <a:solidFill>
                            <a:schemeClr val="tx1"/>
                          </a:solidFill>
                          <a:effectLst/>
                          <a:latin typeface="+mn-lt"/>
                          <a:ea typeface="+mn-ea"/>
                          <a:cs typeface="+mn-cs"/>
                        </a:rPr>
                        <a:t>MergeReluToConvolution</a:t>
                      </a:r>
                      <a:endParaRPr lang="zh-CN" altLang="en-US" dirty="0"/>
                    </a:p>
                  </a:txBody>
                  <a:tcPr/>
                </a:tc>
                <a:tc>
                  <a:txBody>
                    <a:bodyPr/>
                    <a:lstStyle/>
                    <a:p>
                      <a:endParaRPr lang="zh-CN" altLang="en-US" dirty="0"/>
                    </a:p>
                  </a:txBody>
                  <a:tcPr/>
                </a:tc>
                <a:tc>
                  <a:txBody>
                    <a:bodyPr/>
                    <a:lstStyle/>
                    <a:p>
                      <a:pPr lvl="1"/>
                      <a:r>
                        <a:rPr lang="zh-CN" altLang="en-US" sz="1733" b="0" i="0" kern="1200" dirty="0">
                          <a:solidFill>
                            <a:schemeClr val="tx1"/>
                          </a:solidFill>
                          <a:effectLst/>
                          <a:latin typeface="+mn-lt"/>
                          <a:ea typeface="+mn-ea"/>
                          <a:cs typeface="+mn-cs"/>
                        </a:rPr>
                        <a:t>有些框架的激活操作和</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操作虽然是连续但是计算过程是独立的，在推理的时候是先计算</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层</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访问</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的输出位置，把计算结果放进去</a:t>
                      </a:r>
                      <a:r>
                        <a:rPr lang="en-US" altLang="zh-CN" sz="1733" b="0" i="0" kern="1200" dirty="0">
                          <a:solidFill>
                            <a:schemeClr val="tx1"/>
                          </a:solidFill>
                          <a:effectLst/>
                          <a:latin typeface="+mn-lt"/>
                          <a:ea typeface="+mn-ea"/>
                          <a:cs typeface="+mn-cs"/>
                        </a:rPr>
                        <a:t>,output[i]=Conv(input[i])</a:t>
                      </a:r>
                      <a:r>
                        <a:rPr lang="zh-CN" altLang="en-US" sz="1733" b="0" i="0" kern="1200" dirty="0">
                          <a:solidFill>
                            <a:schemeClr val="tx1"/>
                          </a:solidFill>
                          <a:effectLst/>
                          <a:latin typeface="+mn-lt"/>
                          <a:ea typeface="+mn-ea"/>
                          <a:cs typeface="+mn-cs"/>
                        </a:rPr>
                        <a:t>。然后再计算</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层</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第二次</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访问</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一遍输出位置，把</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计算结果放进去，</a:t>
                      </a:r>
                      <a:r>
                        <a:rPr lang="en-US" altLang="zh-CN" sz="1733" b="0" i="0" kern="1200" dirty="0">
                          <a:solidFill>
                            <a:schemeClr val="tx1"/>
                          </a:solidFill>
                          <a:effectLst/>
                          <a:latin typeface="+mn-lt"/>
                          <a:ea typeface="+mn-ea"/>
                          <a:cs typeface="+mn-cs"/>
                        </a:rPr>
                        <a:t>output[i]=</a:t>
                      </a:r>
                      <a:r>
                        <a:rPr lang="en-US" altLang="zh-CN" sz="1733" b="0" i="0" kern="1200" dirty="0" err="1">
                          <a:solidFill>
                            <a:schemeClr val="tx1"/>
                          </a:solidFill>
                          <a:effectLst/>
                          <a:latin typeface="+mn-lt"/>
                          <a:ea typeface="+mn-ea"/>
                          <a:cs typeface="+mn-cs"/>
                        </a:rPr>
                        <a:t>Relu</a:t>
                      </a:r>
                      <a:r>
                        <a:rPr lang="en-US" altLang="zh-CN" sz="1733" b="0" i="0" kern="1200" dirty="0">
                          <a:solidFill>
                            <a:schemeClr val="tx1"/>
                          </a:solidFill>
                          <a:effectLst/>
                          <a:latin typeface="+mn-lt"/>
                          <a:ea typeface="+mn-ea"/>
                          <a:cs typeface="+mn-cs"/>
                        </a:rPr>
                        <a:t>[i],</a:t>
                      </a:r>
                      <a:r>
                        <a:rPr lang="zh-CN" altLang="en-US" sz="1733" b="0" i="0" kern="1200" dirty="0">
                          <a:solidFill>
                            <a:schemeClr val="tx1"/>
                          </a:solidFill>
                          <a:effectLst/>
                          <a:latin typeface="+mn-lt"/>
                          <a:ea typeface="+mn-ea"/>
                          <a:cs typeface="+mn-cs"/>
                        </a:rPr>
                        <a:t>这样其实是访问了两遍输出</a:t>
                      </a:r>
                      <a:r>
                        <a:rPr lang="en-US" altLang="zh-CN" sz="1733" b="0" i="0" kern="1200" dirty="0">
                          <a:solidFill>
                            <a:schemeClr val="tx1"/>
                          </a:solidFill>
                          <a:effectLst/>
                          <a:latin typeface="+mn-lt"/>
                          <a:ea typeface="+mn-ea"/>
                          <a:cs typeface="+mn-cs"/>
                        </a:rPr>
                        <a:t>output</a:t>
                      </a:r>
                      <a:r>
                        <a:rPr lang="zh-CN" altLang="en-US" sz="1733" b="0" i="0" kern="1200" dirty="0">
                          <a:solidFill>
                            <a:schemeClr val="tx1"/>
                          </a:solidFill>
                          <a:effectLst/>
                          <a:latin typeface="+mn-lt"/>
                          <a:ea typeface="+mn-ea"/>
                          <a:cs typeface="+mn-cs"/>
                        </a:rPr>
                        <a:t>，增加了访存时间降低了推理效率。如果计算出</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的结果后立马进行</a:t>
                      </a:r>
                      <a:r>
                        <a:rPr lang="en-US" altLang="zh-CN" sz="1733" b="0" i="0" kern="1200" dirty="0" err="1">
                          <a:solidFill>
                            <a:schemeClr val="tx1"/>
                          </a:solidFill>
                          <a:effectLst/>
                          <a:latin typeface="+mn-lt"/>
                          <a:ea typeface="+mn-ea"/>
                          <a:cs typeface="+mn-cs"/>
                        </a:rPr>
                        <a:t>Relu</a:t>
                      </a:r>
                      <a:r>
                        <a:rPr lang="zh-CN" altLang="en-US" sz="1733" b="0" i="0" kern="1200" dirty="0">
                          <a:solidFill>
                            <a:schemeClr val="tx1"/>
                          </a:solidFill>
                          <a:effectLst/>
                          <a:latin typeface="+mn-lt"/>
                          <a:ea typeface="+mn-ea"/>
                          <a:cs typeface="+mn-cs"/>
                        </a:rPr>
                        <a:t>操作，然后把最终结果放到输出位置上，则只需要访存一次。虽然计算量不变，访存量变小，也能提高推理速度。这个优化操作需要卷积层的推理实现支持直接激活</a:t>
                      </a:r>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2362675513"/>
                  </a:ext>
                </a:extLst>
              </a:tr>
              <a:tr h="290892">
                <a:tc>
                  <a:txBody>
                    <a:bodyPr/>
                    <a:lstStyle/>
                    <a:p>
                      <a:r>
                        <a:rPr lang="en-US" altLang="zh-CN" sz="1733" b="0" i="0" kern="1200" dirty="0">
                          <a:solidFill>
                            <a:schemeClr val="tx1"/>
                          </a:solidFill>
                          <a:effectLst/>
                          <a:latin typeface="+mn-lt"/>
                          <a:ea typeface="+mn-ea"/>
                          <a:cs typeface="+mn-cs"/>
                        </a:rPr>
                        <a:t>MergeRelu6ToConvolution</a:t>
                      </a:r>
                      <a:endParaRPr lang="zh-CN" altLang="en-US" dirty="0"/>
                    </a:p>
                  </a:txBody>
                  <a:tcPr/>
                </a:tc>
                <a:tc>
                  <a:txBody>
                    <a:bodyPr/>
                    <a:lstStyle/>
                    <a:p>
                      <a:endParaRPr lang="zh-CN" altLang="en-US" dirty="0"/>
                    </a:p>
                  </a:txBody>
                  <a:tcPr/>
                </a:tc>
                <a:tc>
                  <a:txBody>
                    <a:bodyPr/>
                    <a:lstStyle/>
                    <a:p>
                      <a:pPr lvl="1"/>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607341643"/>
                  </a:ext>
                </a:extLst>
              </a:tr>
              <a:tr h="357822">
                <a:tc>
                  <a:txBody>
                    <a:bodyPr/>
                    <a:lstStyle/>
                    <a:p>
                      <a:r>
                        <a:rPr lang="en-US" altLang="zh-CN" sz="1733" b="0" i="0" kern="1200" dirty="0" err="1">
                          <a:solidFill>
                            <a:schemeClr val="tx1"/>
                          </a:solidFill>
                          <a:effectLst/>
                          <a:latin typeface="+mn-lt"/>
                          <a:ea typeface="+mn-ea"/>
                          <a:cs typeface="+mn-cs"/>
                        </a:rPr>
                        <a:t>Conv_Activate_Fusion</a:t>
                      </a:r>
                      <a:endParaRPr lang="zh-CN" altLang="en-US" dirty="0"/>
                    </a:p>
                  </a:txBody>
                  <a:tcPr/>
                </a:tc>
                <a:tc>
                  <a:txBody>
                    <a:bodyPr/>
                    <a:lstStyle/>
                    <a:p>
                      <a:endParaRPr lang="zh-CN" altLang="en-US" dirty="0"/>
                    </a:p>
                  </a:txBody>
                  <a:tcPr/>
                </a:tc>
                <a:tc>
                  <a:txBody>
                    <a:bodyPr/>
                    <a:lstStyle/>
                    <a:p>
                      <a:pPr lvl="1"/>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69193789"/>
                  </a:ext>
                </a:extLst>
              </a:tr>
              <a:tr h="138086">
                <a:tc>
                  <a:txBody>
                    <a:bodyPr/>
                    <a:lstStyle/>
                    <a:p>
                      <a:endParaRPr lang="zh-CN" altLang="en-US" dirty="0"/>
                    </a:p>
                  </a:txBody>
                  <a:tcPr/>
                </a:tc>
                <a:tc>
                  <a:txBody>
                    <a:bodyPr/>
                    <a:lstStyle/>
                    <a:p>
                      <a:endParaRPr lang="zh-CN" altLang="en-US" dirty="0"/>
                    </a:p>
                  </a:txBody>
                  <a:tcPr/>
                </a:tc>
                <a:tc>
                  <a:txBody>
                    <a:bodyPr/>
                    <a:lstStyle/>
                    <a:p>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374898196"/>
                  </a:ext>
                </a:extLst>
              </a:tr>
            </a:tbl>
          </a:graphicData>
        </a:graphic>
      </p:graphicFrame>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r>
              <a:rPr lang="en-US" altLang="zh-CN" dirty="0"/>
              <a:t>Op</a:t>
            </a:r>
            <a:r>
              <a:rPr lang="zh-CN" altLang="en-US" dirty="0"/>
              <a:t>激活融合</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3" name="图片 2">
            <a:extLst>
              <a:ext uri="{FF2B5EF4-FFF2-40B4-BE49-F238E27FC236}">
                <a16:creationId xmlns:a16="http://schemas.microsoft.com/office/drawing/2014/main" id="{FA3E7B1F-A4EB-894B-85E8-641E1FEBFEA2}"/>
              </a:ext>
            </a:extLst>
          </p:cNvPr>
          <p:cNvPicPr>
            <a:picLocks noChangeAspect="1"/>
          </p:cNvPicPr>
          <p:nvPr/>
        </p:nvPicPr>
        <p:blipFill>
          <a:blip r:embed="rId2"/>
          <a:stretch>
            <a:fillRect/>
          </a:stretch>
        </p:blipFill>
        <p:spPr>
          <a:xfrm>
            <a:off x="9547842" y="836712"/>
            <a:ext cx="1384300" cy="2044700"/>
          </a:xfrm>
          <a:prstGeom prst="rect">
            <a:avLst/>
          </a:prstGeom>
        </p:spPr>
      </p:pic>
    </p:spTree>
    <p:extLst>
      <p:ext uri="{BB962C8B-B14F-4D97-AF65-F5344CB8AC3E}">
        <p14:creationId xmlns:p14="http://schemas.microsoft.com/office/powerpoint/2010/main" val="30935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Replace</a:t>
            </a:r>
            <a:r>
              <a:rPr lang="zh-CN" altLang="en-US" dirty="0"/>
              <a:t> 算子替换</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a:latin typeface="Gill Sans MT" panose="020B0502020104020203" pitchFamily="34" charset="0"/>
              </a:rPr>
              <a:t>Relu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5" name="矩形 4">
            <a:extLst>
              <a:ext uri="{FF2B5EF4-FFF2-40B4-BE49-F238E27FC236}">
                <a16:creationId xmlns:a16="http://schemas.microsoft.com/office/drawing/2014/main" id="{B63B7B54-6B6F-5242-9F0B-B73EB32EEFD6}"/>
              </a:ext>
            </a:extLst>
          </p:cNvPr>
          <p:cNvSpPr/>
          <p:nvPr/>
        </p:nvSpPr>
        <p:spPr bwMode="auto">
          <a:xfrm>
            <a:off x="3434085" y="4437112"/>
            <a:ext cx="5328592" cy="1584176"/>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a:t>
            </a:r>
          </a:p>
        </p:txBody>
      </p:sp>
      <p:cxnSp>
        <p:nvCxnSpPr>
          <p:cNvPr id="64" name="直接连接符 40">
            <a:extLst>
              <a:ext uri="{FF2B5EF4-FFF2-40B4-BE49-F238E27FC236}">
                <a16:creationId xmlns:a16="http://schemas.microsoft.com/office/drawing/2014/main" id="{2DBC5686-16BF-3744-A3C8-45E597645713}"/>
              </a:ext>
            </a:extLst>
          </p:cNvPr>
          <p:cNvCxnSpPr/>
          <p:nvPr/>
        </p:nvCxnSpPr>
        <p:spPr bwMode="auto">
          <a:xfrm>
            <a:off x="8859347" y="4877905"/>
            <a:ext cx="0" cy="0"/>
          </a:xfrm>
          <a:prstGeom prst="line">
            <a:avLst/>
          </a:prstGeom>
          <a:noFill/>
          <a:ln w="9525" cap="flat" cmpd="sng" algn="ctr">
            <a:noFill/>
            <a:prstDash val="solid"/>
            <a:round/>
            <a:headEnd type="none" w="med" len="med"/>
            <a:tailEnd type="none" w="med" len="med"/>
          </a:ln>
          <a:effectLst/>
        </p:spPr>
      </p:cxnSp>
      <p:sp>
        <p:nvSpPr>
          <p:cNvPr id="65" name="矩形 64">
            <a:extLst>
              <a:ext uri="{FF2B5EF4-FFF2-40B4-BE49-F238E27FC236}">
                <a16:creationId xmlns:a16="http://schemas.microsoft.com/office/drawing/2014/main" id="{8ACCD380-ECB0-0444-99F3-20E50F78E54D}"/>
              </a:ext>
            </a:extLst>
          </p:cNvPr>
          <p:cNvSpPr/>
          <p:nvPr/>
        </p:nvSpPr>
        <p:spPr>
          <a:xfrm>
            <a:off x="7141676" y="2790443"/>
            <a:ext cx="3267273"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算子替换</a:t>
            </a:r>
            <a:endParaRPr lang="en-US" altLang="zh-CN" dirty="0">
              <a:solidFill>
                <a:srgbClr val="CFAB67"/>
              </a:solidFill>
              <a:latin typeface="微软雅黑" panose="020B0503020204020204" pitchFamily="34" charset="-122"/>
              <a:ea typeface="微软雅黑" panose="020B0503020204020204" pitchFamily="34" charset="-122"/>
            </a:endParaRPr>
          </a:p>
          <a:p>
            <a:pPr lvl="0" algn="l">
              <a:lnSpc>
                <a:spcPct val="150000"/>
              </a:lnSpc>
            </a:pPr>
            <a:r>
              <a:rPr kumimoji="1" lang="zh-CN" altLang="en-US" sz="1400" dirty="0">
                <a:latin typeface="Microsoft YaHei" panose="020B0503020204020204" pitchFamily="34" charset="-122"/>
                <a:ea typeface="Microsoft YaHei" panose="020B0503020204020204" pitchFamily="34" charset="-122"/>
              </a:rPr>
              <a:t>支持常见的算子替换，通过参数值替换减少计算量</a:t>
            </a:r>
            <a:endParaRPr kumimoji="1" lang="en-US" altLang="zh-CN" sz="1400" dirty="0">
              <a:latin typeface="Microsoft YaHei" panose="020B0503020204020204" pitchFamily="34" charset="-122"/>
              <a:ea typeface="Microsoft YaHei" panose="020B0503020204020204" pitchFamily="34" charset="-122"/>
            </a:endParaRPr>
          </a:p>
        </p:txBody>
      </p:sp>
      <p:grpSp>
        <p:nvGrpSpPr>
          <p:cNvPr id="66" name="组合 65">
            <a:extLst>
              <a:ext uri="{FF2B5EF4-FFF2-40B4-BE49-F238E27FC236}">
                <a16:creationId xmlns:a16="http://schemas.microsoft.com/office/drawing/2014/main" id="{D653D569-E3B6-FF47-8FEF-C4EC491ED418}"/>
              </a:ext>
            </a:extLst>
          </p:cNvPr>
          <p:cNvGrpSpPr/>
          <p:nvPr/>
        </p:nvGrpSpPr>
        <p:grpSpPr>
          <a:xfrm>
            <a:off x="7242244" y="4437112"/>
            <a:ext cx="2598023" cy="765562"/>
            <a:chOff x="1490499" y="10319584"/>
            <a:chExt cx="3827177" cy="938315"/>
          </a:xfrm>
        </p:grpSpPr>
        <p:grpSp>
          <p:nvGrpSpPr>
            <p:cNvPr id="67" name="组合 66">
              <a:extLst>
                <a:ext uri="{FF2B5EF4-FFF2-40B4-BE49-F238E27FC236}">
                  <a16:creationId xmlns:a16="http://schemas.microsoft.com/office/drawing/2014/main" id="{CC26FEB4-8BE1-0E4B-824C-B374EED42B8B}"/>
                </a:ext>
              </a:extLst>
            </p:cNvPr>
            <p:cNvGrpSpPr/>
            <p:nvPr/>
          </p:nvGrpSpPr>
          <p:grpSpPr>
            <a:xfrm>
              <a:off x="1490499" y="10319584"/>
              <a:ext cx="3827177" cy="416893"/>
              <a:chOff x="1102785" y="8857981"/>
              <a:chExt cx="3827177" cy="416893"/>
            </a:xfrm>
          </p:grpSpPr>
          <p:sp>
            <p:nvSpPr>
              <p:cNvPr id="69" name="下箭头 68">
                <a:extLst>
                  <a:ext uri="{FF2B5EF4-FFF2-40B4-BE49-F238E27FC236}">
                    <a16:creationId xmlns:a16="http://schemas.microsoft.com/office/drawing/2014/main" id="{77D84878-AAD9-6744-B299-3B7F3E3396F9}"/>
                  </a:ext>
                </a:extLst>
              </p:cNvPr>
              <p:cNvSpPr/>
              <p:nvPr/>
            </p:nvSpPr>
            <p:spPr bwMode="auto">
              <a:xfrm rot="16200000">
                <a:off x="3058230" y="8717243"/>
                <a:ext cx="254701" cy="735291"/>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4EB46685-E130-8440-AC7D-17E1C4DD0B5A}"/>
                  </a:ext>
                </a:extLst>
              </p:cNvPr>
              <p:cNvSpPr/>
              <p:nvPr/>
            </p:nvSpPr>
            <p:spPr bwMode="auto">
              <a:xfrm>
                <a:off x="1102785" y="8857981"/>
                <a:ext cx="1494112"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batchnorm</a:t>
                </a:r>
                <a:endParaRPr lang="zh-CN" altLang="en-US" sz="900" dirty="0">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2A882776-A8F3-6945-AD00-1DA97FD1288D}"/>
                  </a:ext>
                </a:extLst>
              </p:cNvPr>
              <p:cNvSpPr/>
              <p:nvPr/>
            </p:nvSpPr>
            <p:spPr bwMode="auto">
              <a:xfrm>
                <a:off x="3768163" y="8858693"/>
                <a:ext cx="1161799" cy="416181"/>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scale</a:t>
                </a:r>
                <a:endParaRPr lang="zh-CN" altLang="en-US" sz="900" dirty="0">
                  <a:latin typeface="微软雅黑" panose="020B0503020204020204" pitchFamily="34" charset="-122"/>
                  <a:ea typeface="微软雅黑" panose="020B0503020204020204" pitchFamily="34" charset="-122"/>
                </a:endParaRPr>
              </a:p>
            </p:txBody>
          </p:sp>
        </p:grpSp>
        <p:sp>
          <p:nvSpPr>
            <p:cNvPr id="68" name="矩形 67">
              <a:extLst>
                <a:ext uri="{FF2B5EF4-FFF2-40B4-BE49-F238E27FC236}">
                  <a16:creationId xmlns:a16="http://schemas.microsoft.com/office/drawing/2014/main" id="{1F59A820-1A7E-3E48-B7C9-BA60146FFD56}"/>
                </a:ext>
              </a:extLst>
            </p:cNvPr>
            <p:cNvSpPr/>
            <p:nvPr/>
          </p:nvSpPr>
          <p:spPr bwMode="auto">
            <a:xfrm>
              <a:off x="1490499" y="10923542"/>
              <a:ext cx="1494112" cy="334357"/>
            </a:xfrm>
            <a:prstGeom prst="rect">
              <a:avLst/>
            </a:prstGeom>
            <a:noFill/>
            <a:ln w="19050" cap="flat" cmpd="sng" algn="ctr">
              <a:solidFill>
                <a:schemeClr val="tx1"/>
              </a:solidFill>
              <a:prstDash val="dash"/>
              <a:round/>
              <a:headEnd type="none" w="med" len="med"/>
              <a:tailEnd type="none" w="med" len="med"/>
            </a:ln>
            <a:effectLst/>
          </p:spPr>
          <p:txBody>
            <a:bodyPr vert="horz" wrap="square" lIns="68551" tIns="34276" rIns="68551" bIns="34276" numCol="1" rtlCol="0" anchor="ctr"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x</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y</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μ</a:t>
              </a:r>
              <a:r>
                <a:rPr lang="zh-CN" altLang="en-US" sz="900" dirty="0">
                  <a:latin typeface="微软雅黑" panose="020B0503020204020204" pitchFamily="34" charset="-122"/>
                  <a:ea typeface="微软雅黑" panose="020B0503020204020204" pitchFamily="34" charset="-122"/>
                </a:rPr>
                <a:t>，</a:t>
              </a:r>
              <a:r>
                <a:rPr lang="el-GR" altLang="zh-CN" sz="900" dirty="0">
                  <a:latin typeface="微软雅黑" panose="020B0503020204020204" pitchFamily="34" charset="-122"/>
                  <a:ea typeface="微软雅黑" panose="020B0503020204020204" pitchFamily="34" charset="-122"/>
                </a:rPr>
                <a:t>σ</a:t>
              </a:r>
              <a:endParaRPr lang="zh-CN" altLang="en-US" sz="9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963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127B9-094B-C749-AAB8-A25C3AAAF5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55563C-8C4D-1C47-A99A-FF5D40FAEFB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88261E0-C712-4441-95A6-0388A1336B0A}"/>
              </a:ext>
            </a:extLst>
          </p:cNvPr>
          <p:cNvSpPr>
            <a:spLocks noGrp="1"/>
          </p:cNvSpPr>
          <p:nvPr>
            <p:ph sz="half" idx="10"/>
          </p:nvPr>
        </p:nvSpPr>
        <p:spPr/>
        <p:txBody>
          <a:bodyPr/>
          <a:lstStyle/>
          <a:p>
            <a:endParaRPr kumimoji="1" lang="zh-CN" altLang="en-US"/>
          </a:p>
        </p:txBody>
      </p:sp>
      <p:graphicFrame>
        <p:nvGraphicFramePr>
          <p:cNvPr id="5" name="表格 4">
            <a:extLst>
              <a:ext uri="{FF2B5EF4-FFF2-40B4-BE49-F238E27FC236}">
                <a16:creationId xmlns:a16="http://schemas.microsoft.com/office/drawing/2014/main" id="{83E8C3E8-D1D8-964E-B976-77F863723773}"/>
              </a:ext>
            </a:extLst>
          </p:cNvPr>
          <p:cNvGraphicFramePr>
            <a:graphicFrameLocks noGrp="1"/>
          </p:cNvGraphicFramePr>
          <p:nvPr>
            <p:extLst>
              <p:ext uri="{D42A27DB-BD31-4B8C-83A1-F6EECF244321}">
                <p14:modId xmlns:p14="http://schemas.microsoft.com/office/powerpoint/2010/main" val="476202115"/>
              </p:ext>
            </p:extLst>
          </p:nvPr>
        </p:nvGraphicFramePr>
        <p:xfrm>
          <a:off x="721948" y="1528277"/>
          <a:ext cx="10385271" cy="5922013"/>
        </p:xfrm>
        <a:graphic>
          <a:graphicData uri="http://schemas.openxmlformats.org/drawingml/2006/table">
            <a:tbl>
              <a:tblPr firstRow="1" bandRow="1">
                <a:tableStyleId>{D27102A9-8310-4765-A935-A1911B00CA55}</a:tableStyleId>
              </a:tblPr>
              <a:tblGrid>
                <a:gridCol w="2392382">
                  <a:extLst>
                    <a:ext uri="{9D8B030D-6E8A-4147-A177-3AD203B41FA5}">
                      <a16:colId xmlns:a16="http://schemas.microsoft.com/office/drawing/2014/main" val="3520033587"/>
                    </a:ext>
                  </a:extLst>
                </a:gridCol>
                <a:gridCol w="1800200">
                  <a:extLst>
                    <a:ext uri="{9D8B030D-6E8A-4147-A177-3AD203B41FA5}">
                      <a16:colId xmlns:a16="http://schemas.microsoft.com/office/drawing/2014/main" val="2751031285"/>
                    </a:ext>
                  </a:extLst>
                </a:gridCol>
                <a:gridCol w="6192689">
                  <a:extLst>
                    <a:ext uri="{9D8B030D-6E8A-4147-A177-3AD203B41FA5}">
                      <a16:colId xmlns:a16="http://schemas.microsoft.com/office/drawing/2014/main" val="1578399078"/>
                    </a:ext>
                  </a:extLst>
                </a:gridCol>
              </a:tblGrid>
              <a:tr h="191031">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717301945"/>
                  </a:ext>
                </a:extLst>
              </a:tr>
              <a:tr h="474830">
                <a:tc>
                  <a:txBody>
                    <a:bodyPr/>
                    <a:lstStyle/>
                    <a:p>
                      <a:r>
                        <a:rPr lang="en-US" altLang="zh-CN" sz="1733" b="0" i="0" kern="1200" dirty="0">
                          <a:solidFill>
                            <a:schemeClr val="tx1"/>
                          </a:solidFill>
                          <a:effectLst/>
                          <a:latin typeface="+mn-lt"/>
                          <a:ea typeface="+mn-ea"/>
                          <a:cs typeface="+mn-cs"/>
                        </a:rPr>
                        <a:t>ConvertMatMulToConv2D</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将矩阵乘变成</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，因为一般框架对</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是做了更多的优化</a:t>
                      </a:r>
                    </a:p>
                  </a:txBody>
                  <a:tcPr/>
                </a:tc>
                <a:extLst>
                  <a:ext uri="{0D108BD9-81ED-4DB2-BD59-A6C34878D82A}">
                    <a16:rowId xmlns:a16="http://schemas.microsoft.com/office/drawing/2014/main" val="2362675513"/>
                  </a:ext>
                </a:extLst>
              </a:tr>
              <a:tr h="474830">
                <a:tc>
                  <a:txBody>
                    <a:bodyPr/>
                    <a:lstStyle/>
                    <a:p>
                      <a:r>
                        <a:rPr lang="en-US" altLang="zh-CN" sz="1733" b="0" i="0" kern="1200" dirty="0" err="1">
                          <a:solidFill>
                            <a:schemeClr val="tx1"/>
                          </a:solidFill>
                          <a:effectLst/>
                          <a:latin typeface="+mn-lt"/>
                          <a:ea typeface="+mn-ea"/>
                          <a:cs typeface="+mn-cs"/>
                        </a:rPr>
                        <a:t>TransformInnerProduct</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将全连接层转变成</a:t>
                      </a:r>
                      <a:r>
                        <a:rPr lang="en-US" altLang="zh-CN" sz="1733" b="0" i="0" kern="1200" dirty="0">
                          <a:solidFill>
                            <a:schemeClr val="tx1"/>
                          </a:solidFill>
                          <a:effectLst/>
                          <a:latin typeface="+mn-lt"/>
                          <a:ea typeface="+mn-ea"/>
                          <a:cs typeface="+mn-cs"/>
                        </a:rPr>
                        <a:t>1x1 Conv</a:t>
                      </a:r>
                      <a:r>
                        <a:rPr lang="zh-CN" altLang="en-US" sz="1733" b="0" i="0" kern="1200" dirty="0">
                          <a:solidFill>
                            <a:schemeClr val="tx1"/>
                          </a:solidFill>
                          <a:effectLst/>
                          <a:latin typeface="+mn-lt"/>
                          <a:ea typeface="+mn-ea"/>
                          <a:cs typeface="+mn-cs"/>
                        </a:rPr>
                        <a:t>，因为对</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做了更多的优化。这个图优化应该也是用的比较多的</a:t>
                      </a:r>
                    </a:p>
                  </a:txBody>
                  <a:tcPr/>
                </a:tc>
                <a:extLst>
                  <a:ext uri="{0D108BD9-81ED-4DB2-BD59-A6C34878D82A}">
                    <a16:rowId xmlns:a16="http://schemas.microsoft.com/office/drawing/2014/main" val="607341643"/>
                  </a:ext>
                </a:extLst>
              </a:tr>
              <a:tr h="758628">
                <a:tc>
                  <a:txBody>
                    <a:bodyPr/>
                    <a:lstStyle/>
                    <a:p>
                      <a:r>
                        <a:rPr lang="en-US" altLang="zh-CN" sz="1733" b="0" i="0" kern="1200" dirty="0" err="1">
                          <a:solidFill>
                            <a:schemeClr val="tx1"/>
                          </a:solidFill>
                          <a:effectLst/>
                          <a:latin typeface="+mn-lt"/>
                          <a:ea typeface="+mn-ea"/>
                          <a:cs typeface="+mn-cs"/>
                        </a:rPr>
                        <a:t>TransformBatchNormal</a:t>
                      </a:r>
                      <a:endParaRPr lang="zh-CN" altLang="en-US" dirty="0"/>
                    </a:p>
                  </a:txBody>
                  <a:tcPr/>
                </a:tc>
                <a:tc>
                  <a:txBody>
                    <a:bodyPr/>
                    <a:lstStyle/>
                    <a:p>
                      <a:endParaRPr lang="zh-CN" altLang="en-US" dirty="0"/>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a:solidFill>
                            <a:schemeClr val="tx1"/>
                          </a:solidFill>
                          <a:effectLst/>
                          <a:latin typeface="+mn-lt"/>
                          <a:ea typeface="+mn-ea"/>
                          <a:cs typeface="+mn-cs"/>
                        </a:rPr>
                        <a:t>BN</a:t>
                      </a:r>
                      <a:r>
                        <a:rPr lang="zh-CN" altLang="en-US" sz="1733" b="0" i="0" kern="1200" dirty="0">
                          <a:solidFill>
                            <a:schemeClr val="tx1"/>
                          </a:solidFill>
                          <a:effectLst/>
                          <a:latin typeface="+mn-lt"/>
                          <a:ea typeface="+mn-ea"/>
                          <a:cs typeface="+mn-cs"/>
                        </a:rPr>
                        <a:t>是等价于</a:t>
                      </a:r>
                      <a:r>
                        <a:rPr lang="en-US" altLang="zh-CN" sz="1733" b="0" i="0" kern="1200" dirty="0">
                          <a:solidFill>
                            <a:schemeClr val="tx1"/>
                          </a:solidFill>
                          <a:effectLst/>
                          <a:latin typeface="+mn-lt"/>
                          <a:ea typeface="+mn-ea"/>
                          <a:cs typeface="+mn-cs"/>
                        </a:rPr>
                        <a:t>Scale Op</a:t>
                      </a:r>
                      <a:r>
                        <a:rPr lang="zh-CN" altLang="en-US" sz="1733" b="0" i="0" kern="1200" dirty="0">
                          <a:solidFill>
                            <a:schemeClr val="tx1"/>
                          </a:solidFill>
                          <a:effectLst/>
                          <a:latin typeface="+mn-lt"/>
                          <a:ea typeface="+mn-ea"/>
                          <a:cs typeface="+mn-cs"/>
                        </a:rPr>
                        <a:t>的</a:t>
                      </a:r>
                      <a:r>
                        <a:rPr lang="en-US" altLang="zh-CN" sz="1733" b="0" i="0" kern="1200" dirty="0">
                          <a:solidFill>
                            <a:schemeClr val="tx1"/>
                          </a:solidFill>
                          <a:effectLst/>
                          <a:latin typeface="+mn-lt"/>
                          <a:ea typeface="+mn-ea"/>
                          <a:cs typeface="+mn-cs"/>
                        </a:rPr>
                        <a:t>,</a:t>
                      </a:r>
                      <a:r>
                        <a:rPr lang="zh-CN" altLang="en-US" sz="1733" b="0" i="0" kern="1200" dirty="0">
                          <a:solidFill>
                            <a:schemeClr val="tx1"/>
                          </a:solidFill>
                          <a:effectLst/>
                          <a:latin typeface="+mn-lt"/>
                          <a:ea typeface="+mn-ea"/>
                          <a:cs typeface="+mn-cs"/>
                        </a:rPr>
                        <a:t>转换成</a:t>
                      </a:r>
                      <a:r>
                        <a:rPr lang="en-US" altLang="zh-CN" sz="1733" b="0" i="0" kern="1200" dirty="0">
                          <a:solidFill>
                            <a:schemeClr val="tx1"/>
                          </a:solidFill>
                          <a:effectLst/>
                          <a:latin typeface="+mn-lt"/>
                          <a:ea typeface="+mn-ea"/>
                          <a:cs typeface="+mn-cs"/>
                        </a:rPr>
                        <a:t>Scale</a:t>
                      </a:r>
                      <a:r>
                        <a:rPr lang="zh-CN" altLang="en-US" sz="1733" b="0" i="0" kern="1200" dirty="0">
                          <a:solidFill>
                            <a:schemeClr val="tx1"/>
                          </a:solidFill>
                          <a:effectLst/>
                          <a:latin typeface="+mn-lt"/>
                          <a:ea typeface="+mn-ea"/>
                          <a:cs typeface="+mn-cs"/>
                        </a:rPr>
                        <a:t>计算量更少，速度更快</a:t>
                      </a:r>
                    </a:p>
                    <a:p>
                      <a:br>
                        <a:rPr lang="zh-CN" altLang="en-US" dirty="0"/>
                      </a:br>
                      <a:endParaRPr lang="en-US" altLang="zh-CN"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69193789"/>
                  </a:ext>
                </a:extLst>
              </a:tr>
              <a:tr h="332930">
                <a:tc>
                  <a:txBody>
                    <a:bodyPr/>
                    <a:lstStyle/>
                    <a:p>
                      <a:r>
                        <a:rPr lang="en-US" altLang="zh-CN" sz="1733" b="0" i="0" kern="1200" dirty="0" err="1">
                          <a:solidFill>
                            <a:schemeClr val="tx1"/>
                          </a:solidFill>
                          <a:effectLst/>
                          <a:latin typeface="+mn-lt"/>
                          <a:ea typeface="+mn-ea"/>
                          <a:cs typeface="+mn-cs"/>
                        </a:rPr>
                        <a:t>replace_prelu_with_leaky_relu</a:t>
                      </a:r>
                      <a:endParaRPr lang="zh-CN" altLang="en-US" dirty="0"/>
                    </a:p>
                  </a:txBody>
                  <a:tcPr/>
                </a:tc>
                <a:tc>
                  <a:txBody>
                    <a:bodyPr/>
                    <a:lstStyle/>
                    <a:p>
                      <a:endParaRPr lang="zh-CN" altLang="en-US" dirty="0"/>
                    </a:p>
                  </a:txBody>
                  <a:tcPr/>
                </a:tc>
                <a:tc>
                  <a:txBody>
                    <a:bodyPr/>
                    <a:lstStyle/>
                    <a:p>
                      <a:r>
                        <a:rPr lang="zh-CN" altLang="en-US" sz="1733" b="0" i="0" kern="1200" dirty="0">
                          <a:solidFill>
                            <a:schemeClr val="tx1"/>
                          </a:solidFill>
                          <a:effectLst/>
                          <a:latin typeface="+mn-lt"/>
                          <a:ea typeface="+mn-ea"/>
                          <a:cs typeface="+mn-cs"/>
                        </a:rPr>
                        <a:t>将</a:t>
                      </a:r>
                      <a:r>
                        <a:rPr lang="en-US" altLang="zh-CN" sz="1733" b="0" i="0" kern="1200" dirty="0" err="1">
                          <a:solidFill>
                            <a:schemeClr val="tx1"/>
                          </a:solidFill>
                          <a:effectLst/>
                          <a:latin typeface="+mn-lt"/>
                          <a:ea typeface="+mn-ea"/>
                          <a:cs typeface="+mn-cs"/>
                        </a:rPr>
                        <a:t>prelu</a:t>
                      </a:r>
                      <a:r>
                        <a:rPr lang="zh-CN" altLang="en-US" sz="1733" b="0" i="0" kern="1200" dirty="0">
                          <a:solidFill>
                            <a:schemeClr val="tx1"/>
                          </a:solidFill>
                          <a:effectLst/>
                          <a:latin typeface="+mn-lt"/>
                          <a:ea typeface="+mn-ea"/>
                          <a:cs typeface="+mn-cs"/>
                        </a:rPr>
                        <a:t>转变成</a:t>
                      </a:r>
                      <a:r>
                        <a:rPr lang="en-US" altLang="zh-CN" sz="1733" b="0" i="0" kern="1200" dirty="0" err="1">
                          <a:solidFill>
                            <a:schemeClr val="tx1"/>
                          </a:solidFill>
                          <a:effectLst/>
                          <a:latin typeface="+mn-lt"/>
                          <a:ea typeface="+mn-ea"/>
                          <a:cs typeface="+mn-cs"/>
                        </a:rPr>
                        <a:t>leaky_relu</a:t>
                      </a:r>
                      <a:r>
                        <a:rPr lang="zh-CN" altLang="en-US" sz="1733" b="0" i="0" kern="1200" dirty="0">
                          <a:solidFill>
                            <a:schemeClr val="tx1"/>
                          </a:solidFill>
                          <a:effectLst/>
                          <a:latin typeface="+mn-lt"/>
                          <a:ea typeface="+mn-ea"/>
                          <a:cs typeface="+mn-cs"/>
                        </a:rPr>
                        <a:t>，对性能应该没啥影响，这么做的原因大概是因为</a:t>
                      </a:r>
                      <a:r>
                        <a:rPr lang="en-US" altLang="zh-CN" sz="1733" b="0" i="0" kern="1200" dirty="0" err="1">
                          <a:solidFill>
                            <a:schemeClr val="tx1"/>
                          </a:solidFill>
                          <a:effectLst/>
                          <a:latin typeface="+mn-lt"/>
                          <a:ea typeface="+mn-ea"/>
                          <a:cs typeface="+mn-cs"/>
                        </a:rPr>
                        <a:t>leaky_relu</a:t>
                      </a:r>
                      <a:r>
                        <a:rPr lang="zh-CN" altLang="en-US" sz="1733" b="0" i="0" kern="1200" dirty="0">
                          <a:solidFill>
                            <a:schemeClr val="tx1"/>
                          </a:solidFill>
                          <a:effectLst/>
                          <a:latin typeface="+mn-lt"/>
                          <a:ea typeface="+mn-ea"/>
                          <a:cs typeface="+mn-cs"/>
                        </a:rPr>
                        <a:t>比</a:t>
                      </a:r>
                      <a:r>
                        <a:rPr lang="en-US" altLang="zh-CN" sz="1733" b="0" i="0" kern="1200" dirty="0" err="1">
                          <a:solidFill>
                            <a:schemeClr val="tx1"/>
                          </a:solidFill>
                          <a:effectLst/>
                          <a:latin typeface="+mn-lt"/>
                          <a:ea typeface="+mn-ea"/>
                          <a:cs typeface="+mn-cs"/>
                        </a:rPr>
                        <a:t>prelu</a:t>
                      </a:r>
                      <a:r>
                        <a:rPr lang="zh-CN" altLang="en-US" sz="1733" b="0" i="0" kern="1200" dirty="0">
                          <a:solidFill>
                            <a:schemeClr val="tx1"/>
                          </a:solidFill>
                          <a:effectLst/>
                          <a:latin typeface="+mn-lt"/>
                          <a:ea typeface="+mn-ea"/>
                          <a:cs typeface="+mn-cs"/>
                        </a:rPr>
                        <a:t>更加常见吧</a:t>
                      </a:r>
                    </a:p>
                  </a:txBody>
                  <a:tcPr/>
                </a:tc>
                <a:extLst>
                  <a:ext uri="{0D108BD9-81ED-4DB2-BD59-A6C34878D82A}">
                    <a16:rowId xmlns:a16="http://schemas.microsoft.com/office/drawing/2014/main" val="1374898196"/>
                  </a:ext>
                </a:extLst>
              </a:tr>
              <a:tr h="332930">
                <a:tc>
                  <a:txBody>
                    <a:bodyPr/>
                    <a:lstStyle/>
                    <a:p>
                      <a:r>
                        <a:rPr lang="en-US" altLang="zh-CN" sz="1733" b="0" i="0" kern="1200" dirty="0" err="1">
                          <a:solidFill>
                            <a:schemeClr val="tx1"/>
                          </a:solidFill>
                          <a:effectLst/>
                          <a:latin typeface="+mn-lt"/>
                          <a:ea typeface="+mn-ea"/>
                          <a:cs typeface="+mn-cs"/>
                        </a:rPr>
                        <a:t>replace_convolution_with_innerproduct_after_global_pooling</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751971738"/>
                  </a:ext>
                </a:extLst>
              </a:tr>
              <a:tr h="332930">
                <a:tc>
                  <a:txBody>
                    <a:bodyPr/>
                    <a:lstStyle/>
                    <a:p>
                      <a:r>
                        <a:rPr lang="en-US" altLang="zh-CN" sz="1733" b="0" i="0" kern="1200" dirty="0" err="1">
                          <a:solidFill>
                            <a:schemeClr val="tx1"/>
                          </a:solidFill>
                          <a:effectLst/>
                          <a:latin typeface="+mn-lt"/>
                          <a:ea typeface="+mn-ea"/>
                          <a:cs typeface="+mn-cs"/>
                        </a:rPr>
                        <a:t>replace_convolution_with_innerproduct_after_innerproduct</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2015574220"/>
                  </a:ext>
                </a:extLst>
              </a:tr>
            </a:tbl>
          </a:graphicData>
        </a:graphic>
      </p:graphicFrame>
    </p:spTree>
    <p:extLst>
      <p:ext uri="{BB962C8B-B14F-4D97-AF65-F5344CB8AC3E}">
        <p14:creationId xmlns:p14="http://schemas.microsoft.com/office/powerpoint/2010/main" val="160269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D518A-4EE9-B944-9E6B-6048862FD03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744947E-2285-7046-B4EF-3D42A233969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6C28886-2981-3849-8A58-200A94758F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8F3A2A6-8D14-E342-9F84-09C811CAB5D2}"/>
              </a:ext>
            </a:extLst>
          </p:cNvPr>
          <p:cNvPicPr>
            <a:picLocks noChangeAspect="1"/>
          </p:cNvPicPr>
          <p:nvPr/>
        </p:nvPicPr>
        <p:blipFill>
          <a:blip r:embed="rId2"/>
          <a:stretch>
            <a:fillRect/>
          </a:stretch>
        </p:blipFill>
        <p:spPr>
          <a:xfrm>
            <a:off x="913805" y="679570"/>
            <a:ext cx="3378200" cy="5905500"/>
          </a:xfrm>
          <a:prstGeom prst="rect">
            <a:avLst/>
          </a:prstGeom>
        </p:spPr>
      </p:pic>
    </p:spTree>
    <p:extLst>
      <p:ext uri="{BB962C8B-B14F-4D97-AF65-F5344CB8AC3E}">
        <p14:creationId xmlns:p14="http://schemas.microsoft.com/office/powerpoint/2010/main" val="225849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E017D-65AF-B645-A543-997CF01EC3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B055BF-2153-384A-B9AF-2BCDF9B5C7D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B481D76-D0B5-F94B-A912-D0BC4F2AC12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C8488AA-CD45-7C45-B62F-13D0B04FCA6F}"/>
              </a:ext>
            </a:extLst>
          </p:cNvPr>
          <p:cNvPicPr>
            <a:picLocks noChangeAspect="1"/>
          </p:cNvPicPr>
          <p:nvPr/>
        </p:nvPicPr>
        <p:blipFill>
          <a:blip r:embed="rId2"/>
          <a:stretch>
            <a:fillRect/>
          </a:stretch>
        </p:blipFill>
        <p:spPr>
          <a:xfrm>
            <a:off x="1777901" y="1495552"/>
            <a:ext cx="6466062" cy="4645911"/>
          </a:xfrm>
          <a:prstGeom prst="rect">
            <a:avLst/>
          </a:prstGeom>
        </p:spPr>
      </p:pic>
    </p:spTree>
    <p:extLst>
      <p:ext uri="{BB962C8B-B14F-4D97-AF65-F5344CB8AC3E}">
        <p14:creationId xmlns:p14="http://schemas.microsoft.com/office/powerpoint/2010/main" val="338599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CBBCA-2978-7B4F-B7BC-B854ADCB47A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8F2167F-7B5F-0842-A700-8520239DEF1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8C41C38-2F4A-2344-AE32-3D493E2C4C1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C414716-1797-0C42-B370-5D39925195DC}"/>
              </a:ext>
            </a:extLst>
          </p:cNvPr>
          <p:cNvPicPr>
            <a:picLocks noChangeAspect="1"/>
          </p:cNvPicPr>
          <p:nvPr/>
        </p:nvPicPr>
        <p:blipFill>
          <a:blip r:embed="rId2"/>
          <a:stretch>
            <a:fillRect/>
          </a:stretch>
        </p:blipFill>
        <p:spPr>
          <a:xfrm>
            <a:off x="3806031" y="2159000"/>
            <a:ext cx="4584700" cy="2540000"/>
          </a:xfrm>
          <a:prstGeom prst="rect">
            <a:avLst/>
          </a:prstGeom>
        </p:spPr>
      </p:pic>
    </p:spTree>
    <p:extLst>
      <p:ext uri="{BB962C8B-B14F-4D97-AF65-F5344CB8AC3E}">
        <p14:creationId xmlns:p14="http://schemas.microsoft.com/office/powerpoint/2010/main" val="2626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6CB6207-CB04-BC41-9850-2D6260875F89}"/>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C8AB1BE9-37D2-7C46-B942-2C959A633381}"/>
              </a:ext>
            </a:extLst>
          </p:cNvPr>
          <p:cNvSpPr>
            <a:spLocks noGrp="1"/>
          </p:cNvSpPr>
          <p:nvPr>
            <p:ph sz="half" idx="1"/>
          </p:nvPr>
        </p:nvSpPr>
        <p:spPr>
          <a:xfrm>
            <a:off x="623635" y="1412776"/>
            <a:ext cx="10963473" cy="1224136"/>
          </a:xfrm>
        </p:spPr>
        <p:txBody>
          <a:bodyPr/>
          <a:lstStyle/>
          <a:p>
            <a:r>
              <a:rPr lang="zh-CN" altLang="en-US" dirty="0"/>
              <a:t>一变多，为了实现</a:t>
            </a:r>
            <a:br>
              <a:rPr lang="zh-CN" altLang="en-US" dirty="0"/>
            </a:br>
            <a:r>
              <a:rPr lang="zh-CN" altLang="en-US" dirty="0"/>
              <a:t>这类图优化是与前面的融合优化里的多变一做法相反，将某</a:t>
            </a:r>
            <a:r>
              <a:rPr lang="en-US" altLang="zh-CN" dirty="0"/>
              <a:t>Op</a:t>
            </a:r>
            <a:r>
              <a:rPr lang="zh-CN" altLang="en-US" dirty="0"/>
              <a:t>以其他</a:t>
            </a:r>
            <a:r>
              <a:rPr lang="en-US" altLang="zh-CN" dirty="0"/>
              <a:t>Op</a:t>
            </a:r>
            <a:r>
              <a:rPr lang="zh-CN" altLang="en-US" dirty="0"/>
              <a:t>组合的形式代替，这样做能减少推理框架需要单独支持的</a:t>
            </a:r>
            <a:r>
              <a:rPr lang="en-US" altLang="zh-CN" dirty="0"/>
              <a:t>Op</a:t>
            </a:r>
            <a:r>
              <a:rPr lang="zh-CN" altLang="en-US" dirty="0"/>
              <a:t>的数量</a:t>
            </a:r>
          </a:p>
        </p:txBody>
      </p:sp>
      <p:graphicFrame>
        <p:nvGraphicFramePr>
          <p:cNvPr id="7" name="表格 6">
            <a:extLst>
              <a:ext uri="{FF2B5EF4-FFF2-40B4-BE49-F238E27FC236}">
                <a16:creationId xmlns:a16="http://schemas.microsoft.com/office/drawing/2014/main" id="{8771BE9A-760D-1947-A268-EB4269BE3D36}"/>
              </a:ext>
            </a:extLst>
          </p:cNvPr>
          <p:cNvGraphicFramePr>
            <a:graphicFrameLocks noGrp="1"/>
          </p:cNvGraphicFramePr>
          <p:nvPr>
            <p:extLst>
              <p:ext uri="{D42A27DB-BD31-4B8C-83A1-F6EECF244321}">
                <p14:modId xmlns:p14="http://schemas.microsoft.com/office/powerpoint/2010/main" val="2889821742"/>
              </p:ext>
            </p:extLst>
          </p:nvPr>
        </p:nvGraphicFramePr>
        <p:xfrm>
          <a:off x="769789" y="2890852"/>
          <a:ext cx="10385271" cy="4212332"/>
        </p:xfrm>
        <a:graphic>
          <a:graphicData uri="http://schemas.openxmlformats.org/drawingml/2006/table">
            <a:tbl>
              <a:tblPr firstRow="1" bandRow="1">
                <a:tableStyleId>{D27102A9-8310-4765-A935-A1911B00CA55}</a:tableStyleId>
              </a:tblPr>
              <a:tblGrid>
                <a:gridCol w="2392382">
                  <a:extLst>
                    <a:ext uri="{9D8B030D-6E8A-4147-A177-3AD203B41FA5}">
                      <a16:colId xmlns:a16="http://schemas.microsoft.com/office/drawing/2014/main" val="3520033587"/>
                    </a:ext>
                  </a:extLst>
                </a:gridCol>
                <a:gridCol w="1800200">
                  <a:extLst>
                    <a:ext uri="{9D8B030D-6E8A-4147-A177-3AD203B41FA5}">
                      <a16:colId xmlns:a16="http://schemas.microsoft.com/office/drawing/2014/main" val="2751031285"/>
                    </a:ext>
                  </a:extLst>
                </a:gridCol>
                <a:gridCol w="6192689">
                  <a:extLst>
                    <a:ext uri="{9D8B030D-6E8A-4147-A177-3AD203B41FA5}">
                      <a16:colId xmlns:a16="http://schemas.microsoft.com/office/drawing/2014/main" val="1578399078"/>
                    </a:ext>
                  </a:extLst>
                </a:gridCol>
              </a:tblGrid>
              <a:tr h="191031">
                <a:tc>
                  <a:txBody>
                    <a:bodyPr/>
                    <a:lstStyle/>
                    <a:p>
                      <a:r>
                        <a:rPr lang="en-US" altLang="zh-CN" sz="1733" b="0" i="0" kern="1200" dirty="0" err="1">
                          <a:solidFill>
                            <a:schemeClr val="tx1"/>
                          </a:solidFill>
                          <a:effectLst/>
                          <a:latin typeface="+mn-lt"/>
                          <a:ea typeface="+mn-ea"/>
                          <a:cs typeface="+mn-cs"/>
                        </a:rPr>
                        <a:t>TransformShuffleChannel</a:t>
                      </a:r>
                      <a:endParaRPr lang="zh-CN" altLang="en-US" dirty="0"/>
                    </a:p>
                  </a:txBody>
                  <a:tcPr/>
                </a:tc>
                <a:tc>
                  <a:txBody>
                    <a:bodyPr/>
                    <a:lstStyle/>
                    <a:p>
                      <a:endParaRPr lang="zh-CN" altLang="en-US" dirty="0"/>
                    </a:p>
                  </a:txBody>
                  <a:tcPr/>
                </a:tc>
                <a:tc>
                  <a:txBody>
                    <a:bodyPr/>
                    <a:lstStyle/>
                    <a:p>
                      <a:endParaRPr lang="en-US" altLang="zh-CN" sz="1733" b="0" i="0" kern="1200" dirty="0">
                        <a:solidFill>
                          <a:schemeClr val="tx1"/>
                        </a:solidFill>
                        <a:effectLst/>
                        <a:latin typeface="+mn-lt"/>
                        <a:ea typeface="+mn-ea"/>
                        <a:cs typeface="+mn-cs"/>
                      </a:endParaRPr>
                    </a:p>
                    <a:p>
                      <a:pPr lvl="1"/>
                      <a:r>
                        <a:rPr lang="en-US" altLang="zh-CN" sz="1733" b="0" i="0" kern="1200" dirty="0" err="1">
                          <a:solidFill>
                            <a:schemeClr val="tx1"/>
                          </a:solidFill>
                          <a:effectLst/>
                          <a:latin typeface="+mn-lt"/>
                          <a:ea typeface="+mn-ea"/>
                          <a:cs typeface="+mn-cs"/>
                        </a:rPr>
                        <a:t>ShuffleChannel</a:t>
                      </a:r>
                      <a:r>
                        <a:rPr lang="zh-CN" altLang="en-US" sz="1733" b="0" i="0" kern="1200" dirty="0">
                          <a:solidFill>
                            <a:schemeClr val="tx1"/>
                          </a:solidFill>
                          <a:effectLst/>
                          <a:latin typeface="+mn-lt"/>
                          <a:ea typeface="+mn-ea"/>
                          <a:cs typeface="+mn-cs"/>
                        </a:rPr>
                        <a:t>这个</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没有单独实现而是通过组合</a:t>
                      </a:r>
                      <a:r>
                        <a:rPr lang="en-US" altLang="zh-CN" sz="1733" b="0" i="0" kern="1200" dirty="0">
                          <a:solidFill>
                            <a:schemeClr val="tx1"/>
                          </a:solidFill>
                          <a:effectLst/>
                          <a:latin typeface="+mn-lt"/>
                          <a:ea typeface="+mn-ea"/>
                          <a:cs typeface="+mn-cs"/>
                        </a:rPr>
                        <a:t>Reshape</a:t>
                      </a:r>
                      <a:r>
                        <a:rPr lang="zh-CN" altLang="en-US" sz="1733" b="0" i="0" kern="1200" dirty="0">
                          <a:solidFill>
                            <a:schemeClr val="tx1"/>
                          </a:solidFill>
                          <a:effectLst/>
                          <a:latin typeface="+mn-lt"/>
                          <a:ea typeface="+mn-ea"/>
                          <a:cs typeface="+mn-cs"/>
                        </a:rPr>
                        <a:t>、</a:t>
                      </a:r>
                      <a:r>
                        <a:rPr lang="en-US" altLang="zh-CN" sz="1733" b="0" i="0" kern="1200" dirty="0">
                          <a:solidFill>
                            <a:schemeClr val="tx1"/>
                          </a:solidFill>
                          <a:effectLst/>
                          <a:latin typeface="+mn-lt"/>
                          <a:ea typeface="+mn-ea"/>
                          <a:cs typeface="+mn-cs"/>
                        </a:rPr>
                        <a:t>Permute</a:t>
                      </a:r>
                      <a:r>
                        <a:rPr lang="zh-CN" altLang="en-US" sz="1733" b="0" i="0" kern="1200" dirty="0">
                          <a:solidFill>
                            <a:schemeClr val="tx1"/>
                          </a:solidFill>
                          <a:effectLst/>
                          <a:latin typeface="+mn-lt"/>
                          <a:ea typeface="+mn-ea"/>
                          <a:cs typeface="+mn-cs"/>
                        </a:rPr>
                        <a:t>实现</a:t>
                      </a:r>
                    </a:p>
                  </a:txBody>
                  <a:tcPr/>
                </a:tc>
                <a:extLst>
                  <a:ext uri="{0D108BD9-81ED-4DB2-BD59-A6C34878D82A}">
                    <a16:rowId xmlns:a16="http://schemas.microsoft.com/office/drawing/2014/main" val="2717301945"/>
                  </a:ext>
                </a:extLst>
              </a:tr>
              <a:tr h="474830">
                <a:tc>
                  <a:txBody>
                    <a:bodyPr/>
                    <a:lstStyle/>
                    <a:p>
                      <a:r>
                        <a:rPr lang="en-US" altLang="zh-CN" sz="1733" b="0" i="0" kern="1200" dirty="0" err="1">
                          <a:solidFill>
                            <a:schemeClr val="tx1"/>
                          </a:solidFill>
                          <a:effectLst/>
                          <a:latin typeface="+mn-lt"/>
                          <a:ea typeface="+mn-ea"/>
                          <a:cs typeface="+mn-cs"/>
                        </a:rPr>
                        <a:t>TransformOnnxPad</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将老版</a:t>
                      </a:r>
                      <a:r>
                        <a:rPr lang="en-US" altLang="zh-CN" sz="1733" b="0" i="0" kern="1200" dirty="0" err="1">
                          <a:solidFill>
                            <a:schemeClr val="tx1"/>
                          </a:solidFill>
                          <a:effectLst/>
                          <a:latin typeface="+mn-lt"/>
                          <a:ea typeface="+mn-ea"/>
                          <a:cs typeface="+mn-cs"/>
                        </a:rPr>
                        <a:t>onnx</a:t>
                      </a:r>
                      <a:r>
                        <a:rPr lang="zh-CN" altLang="en-US" sz="1733" b="0" i="0" kern="1200" dirty="0">
                          <a:solidFill>
                            <a:schemeClr val="tx1"/>
                          </a:solidFill>
                          <a:effectLst/>
                          <a:latin typeface="+mn-lt"/>
                          <a:ea typeface="+mn-ea"/>
                          <a:cs typeface="+mn-cs"/>
                        </a:rPr>
                        <a:t>的</a:t>
                      </a:r>
                      <a:r>
                        <a:rPr lang="en-US" altLang="zh-CN" sz="1733" b="0" i="0" kern="1200" dirty="0">
                          <a:solidFill>
                            <a:schemeClr val="tx1"/>
                          </a:solidFill>
                          <a:effectLst/>
                          <a:latin typeface="+mn-lt"/>
                          <a:ea typeface="+mn-ea"/>
                          <a:cs typeface="+mn-cs"/>
                        </a:rPr>
                        <a:t>pad-2</a:t>
                      </a:r>
                      <a:r>
                        <a:rPr lang="zh-CN" altLang="en-US" sz="1733" b="0" i="0" kern="1200" dirty="0">
                          <a:solidFill>
                            <a:schemeClr val="tx1"/>
                          </a:solidFill>
                          <a:effectLst/>
                          <a:latin typeface="+mn-lt"/>
                          <a:ea typeface="+mn-ea"/>
                          <a:cs typeface="+mn-cs"/>
                        </a:rPr>
                        <a:t>的</a:t>
                      </a:r>
                      <a:r>
                        <a:rPr lang="en-US" altLang="zh-CN" sz="1733" b="0" i="0" kern="1200" dirty="0">
                          <a:solidFill>
                            <a:schemeClr val="tx1"/>
                          </a:solidFill>
                          <a:effectLst/>
                          <a:latin typeface="+mn-lt"/>
                          <a:ea typeface="+mn-ea"/>
                          <a:cs typeface="+mn-cs"/>
                        </a:rPr>
                        <a:t>pads</a:t>
                      </a:r>
                      <a:r>
                        <a:rPr lang="zh-CN" altLang="en-US" sz="1733" b="0" i="0" kern="1200" dirty="0">
                          <a:solidFill>
                            <a:schemeClr val="tx1"/>
                          </a:solidFill>
                          <a:effectLst/>
                          <a:latin typeface="+mn-lt"/>
                          <a:ea typeface="+mn-ea"/>
                          <a:cs typeface="+mn-cs"/>
                        </a:rPr>
                        <a:t>从参数形式转成输入形式</a:t>
                      </a:r>
                    </a:p>
                  </a:txBody>
                  <a:tcPr/>
                </a:tc>
                <a:extLst>
                  <a:ext uri="{0D108BD9-81ED-4DB2-BD59-A6C34878D82A}">
                    <a16:rowId xmlns:a16="http://schemas.microsoft.com/office/drawing/2014/main" val="2362675513"/>
                  </a:ext>
                </a:extLst>
              </a:tr>
              <a:tr h="474830">
                <a:tc>
                  <a:txBody>
                    <a:bodyPr/>
                    <a:lstStyle/>
                    <a:p>
                      <a:r>
                        <a:rPr lang="en-US" altLang="zh-CN" sz="1733" b="0" i="0" kern="1200" dirty="0" err="1">
                          <a:solidFill>
                            <a:schemeClr val="tx1"/>
                          </a:solidFill>
                          <a:effectLst/>
                          <a:latin typeface="+mn-lt"/>
                          <a:ea typeface="+mn-ea"/>
                          <a:cs typeface="+mn-cs"/>
                        </a:rPr>
                        <a:t>ResolveTfShapeN</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将</a:t>
                      </a:r>
                      <a:r>
                        <a:rPr lang="en-US" altLang="zh-CN" sz="1733" b="0" i="0" kern="1200" dirty="0">
                          <a:solidFill>
                            <a:schemeClr val="tx1"/>
                          </a:solidFill>
                          <a:effectLst/>
                          <a:latin typeface="+mn-lt"/>
                          <a:ea typeface="+mn-ea"/>
                          <a:cs typeface="+mn-cs"/>
                        </a:rPr>
                        <a:t>TF</a:t>
                      </a:r>
                      <a:r>
                        <a:rPr lang="zh-CN" altLang="en-US" sz="1733" b="0" i="0" kern="1200" dirty="0">
                          <a:solidFill>
                            <a:schemeClr val="tx1"/>
                          </a:solidFill>
                          <a:effectLst/>
                          <a:latin typeface="+mn-lt"/>
                          <a:ea typeface="+mn-ea"/>
                          <a:cs typeface="+mn-cs"/>
                        </a:rPr>
                        <a:t>框架的</a:t>
                      </a:r>
                      <a:r>
                        <a:rPr lang="en-US" altLang="zh-CN" sz="1733" b="0" i="0" kern="1200" dirty="0" err="1">
                          <a:solidFill>
                            <a:schemeClr val="tx1"/>
                          </a:solidFill>
                          <a:effectLst/>
                          <a:latin typeface="+mn-lt"/>
                          <a:ea typeface="+mn-ea"/>
                          <a:cs typeface="+mn-cs"/>
                        </a:rPr>
                        <a:t>ShapeN</a:t>
                      </a:r>
                      <a:r>
                        <a:rPr lang="zh-CN" altLang="en-US" sz="1733" b="0" i="0" kern="1200" dirty="0">
                          <a:solidFill>
                            <a:schemeClr val="tx1"/>
                          </a:solidFill>
                          <a:effectLst/>
                          <a:latin typeface="+mn-lt"/>
                          <a:ea typeface="+mn-ea"/>
                          <a:cs typeface="+mn-cs"/>
                        </a:rPr>
                        <a:t>这个</a:t>
                      </a:r>
                      <a:r>
                        <a:rPr lang="en-US" altLang="zh-CN" sz="1733" b="0" i="0" kern="1200" dirty="0">
                          <a:solidFill>
                            <a:schemeClr val="tx1"/>
                          </a:solidFill>
                          <a:effectLst/>
                          <a:latin typeface="+mn-lt"/>
                          <a:ea typeface="+mn-ea"/>
                          <a:cs typeface="+mn-cs"/>
                        </a:rPr>
                        <a:t>Op</a:t>
                      </a:r>
                      <a:r>
                        <a:rPr lang="zh-CN" altLang="en-US" sz="1733" b="0" i="0" kern="1200" dirty="0">
                          <a:solidFill>
                            <a:schemeClr val="tx1"/>
                          </a:solidFill>
                          <a:effectLst/>
                          <a:latin typeface="+mn-lt"/>
                          <a:ea typeface="+mn-ea"/>
                          <a:cs typeface="+mn-cs"/>
                        </a:rPr>
                        <a:t>通过组合多个</a:t>
                      </a:r>
                      <a:r>
                        <a:rPr lang="en-US" altLang="zh-CN" sz="1733" b="0" i="0" kern="1200" dirty="0">
                          <a:solidFill>
                            <a:schemeClr val="tx1"/>
                          </a:solidFill>
                          <a:effectLst/>
                          <a:latin typeface="+mn-lt"/>
                          <a:ea typeface="+mn-ea"/>
                          <a:cs typeface="+mn-cs"/>
                        </a:rPr>
                        <a:t>Shape</a:t>
                      </a:r>
                      <a:r>
                        <a:rPr lang="zh-CN" altLang="en-US" sz="1733" b="0" i="0" kern="1200" dirty="0">
                          <a:solidFill>
                            <a:schemeClr val="tx1"/>
                          </a:solidFill>
                          <a:effectLst/>
                          <a:latin typeface="+mn-lt"/>
                          <a:ea typeface="+mn-ea"/>
                          <a:cs typeface="+mn-cs"/>
                        </a:rPr>
                        <a:t>的方式实现。</a:t>
                      </a:r>
                    </a:p>
                  </a:txBody>
                  <a:tcPr/>
                </a:tc>
                <a:extLst>
                  <a:ext uri="{0D108BD9-81ED-4DB2-BD59-A6C34878D82A}">
                    <a16:rowId xmlns:a16="http://schemas.microsoft.com/office/drawing/2014/main" val="607341643"/>
                  </a:ext>
                </a:extLst>
              </a:tr>
              <a:tr h="758628">
                <a:tc>
                  <a:txBody>
                    <a:bodyPr/>
                    <a:lstStyle/>
                    <a:p>
                      <a:r>
                        <a:rPr lang="en-US" altLang="zh-CN" sz="1733" b="0" i="0" kern="1200" dirty="0" err="1">
                          <a:solidFill>
                            <a:schemeClr val="tx1"/>
                          </a:solidFill>
                          <a:effectLst/>
                          <a:latin typeface="+mn-lt"/>
                          <a:ea typeface="+mn-ea"/>
                          <a:cs typeface="+mn-cs"/>
                        </a:rPr>
                        <a:t>TransformGroupConvolution</a:t>
                      </a:r>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p>
                      <a:pPr lvl="1"/>
                      <a:r>
                        <a:rPr lang="zh-CN" altLang="en-US" sz="1733" b="0" i="0" kern="1200" dirty="0">
                          <a:solidFill>
                            <a:schemeClr val="tx1"/>
                          </a:solidFill>
                          <a:effectLst/>
                          <a:latin typeface="+mn-lt"/>
                          <a:ea typeface="+mn-ea"/>
                          <a:cs typeface="+mn-cs"/>
                        </a:rPr>
                        <a:t>把组卷积通过组合</a:t>
                      </a:r>
                      <a:r>
                        <a:rPr lang="en-US" altLang="zh-CN" sz="1733" b="0" i="0" kern="1200" dirty="0">
                          <a:solidFill>
                            <a:schemeClr val="tx1"/>
                          </a:solidFill>
                          <a:effectLst/>
                          <a:latin typeface="+mn-lt"/>
                          <a:ea typeface="+mn-ea"/>
                          <a:cs typeface="+mn-cs"/>
                        </a:rPr>
                        <a:t>Slice</a:t>
                      </a:r>
                      <a:r>
                        <a:rPr lang="zh-CN" altLang="en-US" sz="1733" b="0" i="0" kern="1200" dirty="0">
                          <a:solidFill>
                            <a:schemeClr val="tx1"/>
                          </a:solidFill>
                          <a:effectLst/>
                          <a:latin typeface="+mn-lt"/>
                          <a:ea typeface="+mn-ea"/>
                          <a:cs typeface="+mn-cs"/>
                        </a:rPr>
                        <a:t>、</a:t>
                      </a:r>
                      <a:r>
                        <a:rPr lang="en-US" altLang="zh-CN" sz="1733" b="0" i="0" kern="1200" dirty="0">
                          <a:solidFill>
                            <a:schemeClr val="tx1"/>
                          </a:solidFill>
                          <a:effectLst/>
                          <a:latin typeface="+mn-lt"/>
                          <a:ea typeface="+mn-ea"/>
                          <a:cs typeface="+mn-cs"/>
                        </a:rPr>
                        <a:t>Conv</a:t>
                      </a:r>
                      <a:r>
                        <a:rPr lang="zh-CN" altLang="en-US" sz="1733" b="0" i="0" kern="1200" dirty="0">
                          <a:solidFill>
                            <a:schemeClr val="tx1"/>
                          </a:solidFill>
                          <a:effectLst/>
                          <a:latin typeface="+mn-lt"/>
                          <a:ea typeface="+mn-ea"/>
                          <a:cs typeface="+mn-cs"/>
                        </a:rPr>
                        <a:t>实现</a:t>
                      </a:r>
                    </a:p>
                  </a:txBody>
                  <a:tcPr/>
                </a:tc>
                <a:extLst>
                  <a:ext uri="{0D108BD9-81ED-4DB2-BD59-A6C34878D82A}">
                    <a16:rowId xmlns:a16="http://schemas.microsoft.com/office/drawing/2014/main" val="169193789"/>
                  </a:ext>
                </a:extLst>
              </a:tr>
              <a:tr h="332930">
                <a:tc>
                  <a:txBody>
                    <a:bodyPr/>
                    <a:lstStyle/>
                    <a:p>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374898196"/>
                  </a:ext>
                </a:extLst>
              </a:tr>
              <a:tr h="332930">
                <a:tc>
                  <a:txBody>
                    <a:bodyPr/>
                    <a:lstStyle/>
                    <a:p>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1751971738"/>
                  </a:ext>
                </a:extLst>
              </a:tr>
              <a:tr h="332930">
                <a:tc>
                  <a:txBody>
                    <a:bodyPr/>
                    <a:lstStyle/>
                    <a:p>
                      <a:endParaRPr lang="zh-CN" altLang="en-US" dirty="0"/>
                    </a:p>
                  </a:txBody>
                  <a:tcPr/>
                </a:tc>
                <a:tc>
                  <a:txBody>
                    <a:bodyPr/>
                    <a:lstStyle/>
                    <a:p>
                      <a:endParaRPr lang="zh-CN" altLang="en-US" dirty="0"/>
                    </a:p>
                  </a:txBody>
                  <a:tcPr/>
                </a:tc>
                <a:tc>
                  <a:txBody>
                    <a:bodyPr/>
                    <a:lstStyle/>
                    <a:p>
                      <a:endParaRPr lang="zh-CN" altLang="en-US" sz="1733" b="0" i="0" kern="1200" dirty="0">
                        <a:solidFill>
                          <a:schemeClr val="tx1"/>
                        </a:solidFill>
                        <a:effectLst/>
                        <a:latin typeface="+mn-lt"/>
                        <a:ea typeface="+mn-ea"/>
                        <a:cs typeface="+mn-cs"/>
                      </a:endParaRPr>
                    </a:p>
                  </a:txBody>
                  <a:tcPr/>
                </a:tc>
                <a:extLst>
                  <a:ext uri="{0D108BD9-81ED-4DB2-BD59-A6C34878D82A}">
                    <a16:rowId xmlns:a16="http://schemas.microsoft.com/office/drawing/2014/main" val="2015574220"/>
                  </a:ext>
                </a:extLst>
              </a:tr>
            </a:tbl>
          </a:graphicData>
        </a:graphic>
      </p:graphicFrame>
    </p:spTree>
    <p:extLst>
      <p:ext uri="{BB962C8B-B14F-4D97-AF65-F5344CB8AC3E}">
        <p14:creationId xmlns:p14="http://schemas.microsoft.com/office/powerpoint/2010/main" val="217549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CAC29-314D-F44E-A7EA-97CDE413B08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DC4F59-56D9-9D49-BCCA-18B02020388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6E52E98-65A0-0C48-AAEC-3C31D27EAE0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65640A7-B805-5D49-B3F3-2CC87D490FF8}"/>
              </a:ext>
            </a:extLst>
          </p:cNvPr>
          <p:cNvPicPr>
            <a:picLocks noChangeAspect="1"/>
          </p:cNvPicPr>
          <p:nvPr/>
        </p:nvPicPr>
        <p:blipFill>
          <a:blip r:embed="rId2"/>
          <a:stretch>
            <a:fillRect/>
          </a:stretch>
        </p:blipFill>
        <p:spPr>
          <a:xfrm>
            <a:off x="-337374" y="1771650"/>
            <a:ext cx="6261100" cy="3314700"/>
          </a:xfrm>
          <a:prstGeom prst="rect">
            <a:avLst/>
          </a:prstGeom>
        </p:spPr>
      </p:pic>
      <p:pic>
        <p:nvPicPr>
          <p:cNvPr id="6" name="图片 5">
            <a:extLst>
              <a:ext uri="{FF2B5EF4-FFF2-40B4-BE49-F238E27FC236}">
                <a16:creationId xmlns:a16="http://schemas.microsoft.com/office/drawing/2014/main" id="{F9B51946-EF8A-AD48-A93C-AB3960D1D9C2}"/>
              </a:ext>
            </a:extLst>
          </p:cNvPr>
          <p:cNvPicPr>
            <a:picLocks noChangeAspect="1"/>
          </p:cNvPicPr>
          <p:nvPr/>
        </p:nvPicPr>
        <p:blipFill>
          <a:blip r:embed="rId3"/>
          <a:stretch>
            <a:fillRect/>
          </a:stretch>
        </p:blipFill>
        <p:spPr>
          <a:xfrm>
            <a:off x="6746453" y="974165"/>
            <a:ext cx="3276600" cy="5245100"/>
          </a:xfrm>
          <a:prstGeom prst="rect">
            <a:avLst/>
          </a:prstGeom>
        </p:spPr>
      </p:pic>
      <p:pic>
        <p:nvPicPr>
          <p:cNvPr id="7" name="图片 6">
            <a:extLst>
              <a:ext uri="{FF2B5EF4-FFF2-40B4-BE49-F238E27FC236}">
                <a16:creationId xmlns:a16="http://schemas.microsoft.com/office/drawing/2014/main" id="{0DA9CACC-BECE-3146-9B5B-0B62B4FF3CBB}"/>
              </a:ext>
            </a:extLst>
          </p:cNvPr>
          <p:cNvPicPr>
            <a:picLocks noChangeAspect="1"/>
          </p:cNvPicPr>
          <p:nvPr/>
        </p:nvPicPr>
        <p:blipFill>
          <a:blip r:embed="rId4"/>
          <a:stretch>
            <a:fillRect/>
          </a:stretch>
        </p:blipFill>
        <p:spPr>
          <a:xfrm>
            <a:off x="8973143" y="438030"/>
            <a:ext cx="3073400" cy="5740400"/>
          </a:xfrm>
          <a:prstGeom prst="rect">
            <a:avLst/>
          </a:prstGeom>
        </p:spPr>
      </p:pic>
    </p:spTree>
    <p:extLst>
      <p:ext uri="{BB962C8B-B14F-4D97-AF65-F5344CB8AC3E}">
        <p14:creationId xmlns:p14="http://schemas.microsoft.com/office/powerpoint/2010/main" val="372384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椭圆 2">
            <a:extLst>
              <a:ext uri="{FF2B5EF4-FFF2-40B4-BE49-F238E27FC236}">
                <a16:creationId xmlns:a16="http://schemas.microsoft.com/office/drawing/2014/main" id="{60E74821-6ED1-F84D-A3F3-8BE310B419B0}"/>
              </a:ext>
            </a:extLst>
          </p:cNvPr>
          <p:cNvSpPr/>
          <p:nvPr/>
        </p:nvSpPr>
        <p:spPr bwMode="auto">
          <a:xfrm>
            <a:off x="5018261"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2DB9B8C0-1F1B-9D48-A8B9-6A79423D2852}"/>
              </a:ext>
            </a:extLst>
          </p:cNvPr>
          <p:cNvSpPr/>
          <p:nvPr/>
        </p:nvSpPr>
        <p:spPr bwMode="auto">
          <a:xfrm>
            <a:off x="732251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BD4B8897-DB9B-5443-A5DF-03C1D6783084}"/>
              </a:ext>
            </a:extLst>
          </p:cNvPr>
          <p:cNvSpPr/>
          <p:nvPr/>
        </p:nvSpPr>
        <p:spPr bwMode="auto">
          <a:xfrm>
            <a:off x="768255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9" name="椭圆 8">
            <a:extLst>
              <a:ext uri="{FF2B5EF4-FFF2-40B4-BE49-F238E27FC236}">
                <a16:creationId xmlns:a16="http://schemas.microsoft.com/office/drawing/2014/main" id="{1D482F2A-6F92-FE4B-B5BE-81421A9B87D4}"/>
              </a:ext>
            </a:extLst>
          </p:cNvPr>
          <p:cNvSpPr/>
          <p:nvPr/>
        </p:nvSpPr>
        <p:spPr bwMode="auto">
          <a:xfrm>
            <a:off x="962677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椭圆 9">
            <a:extLst>
              <a:ext uri="{FF2B5EF4-FFF2-40B4-BE49-F238E27FC236}">
                <a16:creationId xmlns:a16="http://schemas.microsoft.com/office/drawing/2014/main" id="{A6416602-D5C3-E046-BCFF-67A009E86D06}"/>
              </a:ext>
            </a:extLst>
          </p:cNvPr>
          <p:cNvSpPr/>
          <p:nvPr/>
        </p:nvSpPr>
        <p:spPr bwMode="auto">
          <a:xfrm>
            <a:off x="998681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4444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B327C-A4F6-2844-B37C-EC62FDFA515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1AD5A1-83E7-8946-8CDD-D2832BDD563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80C653B-8AA7-2D4F-872F-1BC7E35D512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6DFBCC5-5BFA-AA43-B559-00531E26C2B2}"/>
              </a:ext>
            </a:extLst>
          </p:cNvPr>
          <p:cNvPicPr>
            <a:picLocks noChangeAspect="1"/>
          </p:cNvPicPr>
          <p:nvPr/>
        </p:nvPicPr>
        <p:blipFill>
          <a:blip r:embed="rId2"/>
          <a:stretch>
            <a:fillRect/>
          </a:stretch>
        </p:blipFill>
        <p:spPr>
          <a:xfrm>
            <a:off x="1705893" y="2291570"/>
            <a:ext cx="2184400" cy="2933700"/>
          </a:xfrm>
          <a:prstGeom prst="rect">
            <a:avLst/>
          </a:prstGeom>
        </p:spPr>
      </p:pic>
      <p:pic>
        <p:nvPicPr>
          <p:cNvPr id="6" name="图片 5">
            <a:extLst>
              <a:ext uri="{FF2B5EF4-FFF2-40B4-BE49-F238E27FC236}">
                <a16:creationId xmlns:a16="http://schemas.microsoft.com/office/drawing/2014/main" id="{BEFB7103-BBFE-884F-8FF1-99D672D487C7}"/>
              </a:ext>
            </a:extLst>
          </p:cNvPr>
          <p:cNvPicPr>
            <a:picLocks noChangeAspect="1"/>
          </p:cNvPicPr>
          <p:nvPr/>
        </p:nvPicPr>
        <p:blipFill>
          <a:blip r:embed="rId3"/>
          <a:stretch>
            <a:fillRect/>
          </a:stretch>
        </p:blipFill>
        <p:spPr>
          <a:xfrm>
            <a:off x="6170389" y="2291570"/>
            <a:ext cx="3187700" cy="2895600"/>
          </a:xfrm>
          <a:prstGeom prst="rect">
            <a:avLst/>
          </a:prstGeom>
        </p:spPr>
      </p:pic>
    </p:spTree>
    <p:extLst>
      <p:ext uri="{BB962C8B-B14F-4D97-AF65-F5344CB8AC3E}">
        <p14:creationId xmlns:p14="http://schemas.microsoft.com/office/powerpoint/2010/main" val="236187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DBD1E-1923-8640-9022-F4BA6736AD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26CC27B-14B2-3445-AB04-CA6CA58330F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D495BEA-0A63-EB45-BE2D-11CB1034B15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5ED3D4F-19EC-DC4A-82B5-089510987BA2}"/>
              </a:ext>
            </a:extLst>
          </p:cNvPr>
          <p:cNvPicPr>
            <a:picLocks noChangeAspect="1"/>
          </p:cNvPicPr>
          <p:nvPr/>
        </p:nvPicPr>
        <p:blipFill>
          <a:blip r:embed="rId2"/>
          <a:stretch>
            <a:fillRect/>
          </a:stretch>
        </p:blipFill>
        <p:spPr>
          <a:xfrm>
            <a:off x="1672431" y="730250"/>
            <a:ext cx="8851900" cy="5397500"/>
          </a:xfrm>
          <a:prstGeom prst="rect">
            <a:avLst/>
          </a:prstGeom>
        </p:spPr>
      </p:pic>
    </p:spTree>
    <p:extLst>
      <p:ext uri="{BB962C8B-B14F-4D97-AF65-F5344CB8AC3E}">
        <p14:creationId xmlns:p14="http://schemas.microsoft.com/office/powerpoint/2010/main" val="70476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Replace</a:t>
            </a:r>
            <a:r>
              <a:rPr lang="zh-CN" altLang="en-US" dirty="0"/>
              <a:t> 算子前移</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a:latin typeface="Gill Sans MT" panose="020B0502020104020203" pitchFamily="34" charset="0"/>
              </a:rPr>
              <a:t>Relu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5" name="矩形 4">
            <a:extLst>
              <a:ext uri="{FF2B5EF4-FFF2-40B4-BE49-F238E27FC236}">
                <a16:creationId xmlns:a16="http://schemas.microsoft.com/office/drawing/2014/main" id="{B63B7B54-6B6F-5242-9F0B-B73EB32EEFD6}"/>
              </a:ext>
            </a:extLst>
          </p:cNvPr>
          <p:cNvSpPr/>
          <p:nvPr/>
        </p:nvSpPr>
        <p:spPr bwMode="auto">
          <a:xfrm>
            <a:off x="3434085" y="4437112"/>
            <a:ext cx="5328592" cy="1584176"/>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a:t>
            </a:r>
          </a:p>
        </p:txBody>
      </p:sp>
      <p:sp>
        <p:nvSpPr>
          <p:cNvPr id="14" name="矩形 13">
            <a:extLst>
              <a:ext uri="{FF2B5EF4-FFF2-40B4-BE49-F238E27FC236}">
                <a16:creationId xmlns:a16="http://schemas.microsoft.com/office/drawing/2014/main" id="{B44C8CE9-CF3F-3345-BF85-A4AA4759FB8E}"/>
              </a:ext>
            </a:extLst>
          </p:cNvPr>
          <p:cNvSpPr/>
          <p:nvPr/>
        </p:nvSpPr>
        <p:spPr>
          <a:xfrm>
            <a:off x="7995637" y="2869937"/>
            <a:ext cx="3671090"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算子前移</a:t>
            </a:r>
            <a:endParaRPr lang="en-US" altLang="zh-CN" dirty="0">
              <a:solidFill>
                <a:srgbClr val="CFAB67"/>
              </a:solidFill>
              <a:latin typeface="微软雅黑" panose="020B0503020204020204" pitchFamily="34" charset="-122"/>
              <a:ea typeface="微软雅黑" panose="020B0503020204020204" pitchFamily="34" charset="-122"/>
            </a:endParaRPr>
          </a:p>
          <a:p>
            <a:pPr algn="l">
              <a:lnSpc>
                <a:spcPct val="150000"/>
              </a:lnSpc>
            </a:pPr>
            <a:r>
              <a:rPr kumimoji="1" lang="zh-CN" altLang="en-US" sz="1400" dirty="0">
                <a:latin typeface="Microsoft YaHei" panose="020B0503020204020204" pitchFamily="34" charset="-122"/>
                <a:ea typeface="Microsoft YaHei" panose="020B0503020204020204" pitchFamily="34" charset="-122"/>
              </a:rPr>
              <a:t>移动</a:t>
            </a:r>
            <a:r>
              <a:rPr kumimoji="1" lang="en-US" altLang="zh-CN" sz="1400" dirty="0">
                <a:latin typeface="Microsoft YaHei" panose="020B0503020204020204" pitchFamily="34" charset="-122"/>
                <a:ea typeface="Microsoft YaHei" panose="020B0503020204020204" pitchFamily="34" charset="-122"/>
              </a:rPr>
              <a:t>slice</a:t>
            </a:r>
            <a:r>
              <a:rPr kumimoji="1" lang="zh-CN" altLang="en-US" sz="1400" dirty="0">
                <a:latin typeface="Microsoft YaHei" panose="020B0503020204020204" pitchFamily="34" charset="-122"/>
                <a:ea typeface="Microsoft YaHei" panose="020B0503020204020204" pitchFamily="34" charset="-122"/>
              </a:rPr>
              <a:t>相关算动到计算图前，减少冗余计算</a:t>
            </a:r>
          </a:p>
        </p:txBody>
      </p:sp>
      <p:grpSp>
        <p:nvGrpSpPr>
          <p:cNvPr id="15" name="组合 14">
            <a:extLst>
              <a:ext uri="{FF2B5EF4-FFF2-40B4-BE49-F238E27FC236}">
                <a16:creationId xmlns:a16="http://schemas.microsoft.com/office/drawing/2014/main" id="{46A7BACC-7B30-264C-8896-8E7F387E7C80}"/>
              </a:ext>
            </a:extLst>
          </p:cNvPr>
          <p:cNvGrpSpPr/>
          <p:nvPr/>
        </p:nvGrpSpPr>
        <p:grpSpPr>
          <a:xfrm>
            <a:off x="7863625" y="4172423"/>
            <a:ext cx="3709502" cy="1235884"/>
            <a:chOff x="15953532" y="5616496"/>
            <a:chExt cx="7419004" cy="2471768"/>
          </a:xfrm>
        </p:grpSpPr>
        <p:sp>
          <p:nvSpPr>
            <p:cNvPr id="16" name="矩形 15">
              <a:extLst>
                <a:ext uri="{FF2B5EF4-FFF2-40B4-BE49-F238E27FC236}">
                  <a16:creationId xmlns:a16="http://schemas.microsoft.com/office/drawing/2014/main" id="{A2B7959A-DD03-3045-901D-CE982A318A10}"/>
                </a:ext>
              </a:extLst>
            </p:cNvPr>
            <p:cNvSpPr/>
            <p:nvPr/>
          </p:nvSpPr>
          <p:spPr bwMode="auto">
            <a:xfrm>
              <a:off x="16842065" y="757793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3DE95BD-46E9-B548-8AB4-C38583500549}"/>
                </a:ext>
              </a:extLst>
            </p:cNvPr>
            <p:cNvSpPr/>
            <p:nvPr/>
          </p:nvSpPr>
          <p:spPr bwMode="auto">
            <a:xfrm>
              <a:off x="16842065" y="659119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B443C34-9353-D44C-B9A2-503A4BD8FEA5}"/>
                </a:ext>
              </a:extLst>
            </p:cNvPr>
            <p:cNvSpPr/>
            <p:nvPr/>
          </p:nvSpPr>
          <p:spPr bwMode="auto">
            <a:xfrm>
              <a:off x="15953532" y="5616496"/>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C0BD423-948A-0142-8FB7-0C32400D63F0}"/>
                </a:ext>
              </a:extLst>
            </p:cNvPr>
            <p:cNvSpPr/>
            <p:nvPr/>
          </p:nvSpPr>
          <p:spPr bwMode="auto">
            <a:xfrm>
              <a:off x="17760417" y="5623774"/>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20" name="直接箭头连接符 81">
              <a:extLst>
                <a:ext uri="{FF2B5EF4-FFF2-40B4-BE49-F238E27FC236}">
                  <a16:creationId xmlns:a16="http://schemas.microsoft.com/office/drawing/2014/main" id="{9107C157-4363-3A4A-96D2-B1434CA94AEE}"/>
                </a:ext>
              </a:extLst>
            </p:cNvPr>
            <p:cNvCxnSpPr>
              <a:endCxn id="17" idx="0"/>
            </p:cNvCxnSpPr>
            <p:nvPr/>
          </p:nvCxnSpPr>
          <p:spPr>
            <a:xfrm>
              <a:off x="16694405" y="6100825"/>
              <a:ext cx="784599" cy="49036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接箭头连接符 82">
              <a:extLst>
                <a:ext uri="{FF2B5EF4-FFF2-40B4-BE49-F238E27FC236}">
                  <a16:creationId xmlns:a16="http://schemas.microsoft.com/office/drawing/2014/main" id="{5801224A-8932-0C47-A75E-1CF519D29E2F}"/>
                </a:ext>
              </a:extLst>
            </p:cNvPr>
            <p:cNvCxnSpPr>
              <a:stCxn id="19" idx="2"/>
            </p:cNvCxnSpPr>
            <p:nvPr/>
          </p:nvCxnSpPr>
          <p:spPr>
            <a:xfrm flipH="1">
              <a:off x="17345248" y="6096212"/>
              <a:ext cx="892873" cy="47065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直接箭头连接符 83">
              <a:extLst>
                <a:ext uri="{FF2B5EF4-FFF2-40B4-BE49-F238E27FC236}">
                  <a16:creationId xmlns:a16="http://schemas.microsoft.com/office/drawing/2014/main" id="{11FD19EE-2AE4-DC48-BC8C-398B865FB7AA}"/>
                </a:ext>
              </a:extLst>
            </p:cNvPr>
            <p:cNvCxnSpPr>
              <a:stCxn id="17" idx="2"/>
              <a:endCxn id="16" idx="0"/>
            </p:cNvCxnSpPr>
            <p:nvPr/>
          </p:nvCxnSpPr>
          <p:spPr>
            <a:xfrm>
              <a:off x="17479004" y="7063631"/>
              <a:ext cx="0"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下箭头 22">
              <a:extLst>
                <a:ext uri="{FF2B5EF4-FFF2-40B4-BE49-F238E27FC236}">
                  <a16:creationId xmlns:a16="http://schemas.microsoft.com/office/drawing/2014/main" id="{2A5F9059-F158-BA4F-AFA5-CDA8D174FC8C}"/>
                </a:ext>
              </a:extLst>
            </p:cNvPr>
            <p:cNvSpPr/>
            <p:nvPr/>
          </p:nvSpPr>
          <p:spPr bwMode="auto">
            <a:xfrm rot="16200000">
              <a:off x="19182909" y="6385002"/>
              <a:ext cx="430884" cy="98059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FBF21ED-9DFC-4641-91D1-6CD922EB253B}"/>
                </a:ext>
              </a:extLst>
            </p:cNvPr>
            <p:cNvSpPr/>
            <p:nvPr/>
          </p:nvSpPr>
          <p:spPr bwMode="auto">
            <a:xfrm>
              <a:off x="21213622" y="7615826"/>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428284C-6B1A-FC48-AF0D-353ED80F3D01}"/>
                </a:ext>
              </a:extLst>
            </p:cNvPr>
            <p:cNvSpPr/>
            <p:nvPr/>
          </p:nvSpPr>
          <p:spPr bwMode="auto">
            <a:xfrm>
              <a:off x="20185649" y="6629087"/>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B62F9EB-4012-FD4B-B8B1-B46377B41987}"/>
                </a:ext>
              </a:extLst>
            </p:cNvPr>
            <p:cNvSpPr/>
            <p:nvPr/>
          </p:nvSpPr>
          <p:spPr bwMode="auto">
            <a:xfrm>
              <a:off x="20325089" y="5654389"/>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cxnSp>
          <p:nvCxnSpPr>
            <p:cNvPr id="27" name="直接箭头连接符 103">
              <a:extLst>
                <a:ext uri="{FF2B5EF4-FFF2-40B4-BE49-F238E27FC236}">
                  <a16:creationId xmlns:a16="http://schemas.microsoft.com/office/drawing/2014/main" id="{34565F36-1001-8346-9BF6-1B88EE043F1D}"/>
                </a:ext>
              </a:extLst>
            </p:cNvPr>
            <p:cNvCxnSpPr>
              <a:stCxn id="26" idx="2"/>
              <a:endCxn id="25" idx="0"/>
            </p:cNvCxnSpPr>
            <p:nvPr/>
          </p:nvCxnSpPr>
          <p:spPr>
            <a:xfrm>
              <a:off x="20802793" y="6126827"/>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直接箭头连接符 105">
              <a:extLst>
                <a:ext uri="{FF2B5EF4-FFF2-40B4-BE49-F238E27FC236}">
                  <a16:creationId xmlns:a16="http://schemas.microsoft.com/office/drawing/2014/main" id="{DE1E7BD9-8532-8C4F-BB39-806044F61D4D}"/>
                </a:ext>
              </a:extLst>
            </p:cNvPr>
            <p:cNvCxnSpPr>
              <a:stCxn id="25" idx="2"/>
              <a:endCxn id="24" idx="0"/>
            </p:cNvCxnSpPr>
            <p:nvPr/>
          </p:nvCxnSpPr>
          <p:spPr>
            <a:xfrm>
              <a:off x="20822587" y="7101525"/>
              <a:ext cx="1027973"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矩形 28">
              <a:extLst>
                <a:ext uri="{FF2B5EF4-FFF2-40B4-BE49-F238E27FC236}">
                  <a16:creationId xmlns:a16="http://schemas.microsoft.com/office/drawing/2014/main" id="{62C43C4E-62F3-B94D-8CB6-EAE57369766F}"/>
                </a:ext>
              </a:extLst>
            </p:cNvPr>
            <p:cNvSpPr/>
            <p:nvPr/>
          </p:nvSpPr>
          <p:spPr bwMode="auto">
            <a:xfrm>
              <a:off x="22098659" y="6626171"/>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B71F08D-F644-AC45-B118-B35FED8629FD}"/>
                </a:ext>
              </a:extLst>
            </p:cNvPr>
            <p:cNvSpPr/>
            <p:nvPr/>
          </p:nvSpPr>
          <p:spPr bwMode="auto">
            <a:xfrm>
              <a:off x="22238099" y="5651473"/>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31" name="直接箭头连接符 113">
              <a:extLst>
                <a:ext uri="{FF2B5EF4-FFF2-40B4-BE49-F238E27FC236}">
                  <a16:creationId xmlns:a16="http://schemas.microsoft.com/office/drawing/2014/main" id="{08A19786-D048-2344-A1DD-B6D8F27A7144}"/>
                </a:ext>
              </a:extLst>
            </p:cNvPr>
            <p:cNvCxnSpPr>
              <a:stCxn id="30" idx="2"/>
              <a:endCxn id="29" idx="0"/>
            </p:cNvCxnSpPr>
            <p:nvPr/>
          </p:nvCxnSpPr>
          <p:spPr>
            <a:xfrm>
              <a:off x="22715803" y="6123911"/>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接箭头连接符 114">
              <a:extLst>
                <a:ext uri="{FF2B5EF4-FFF2-40B4-BE49-F238E27FC236}">
                  <a16:creationId xmlns:a16="http://schemas.microsoft.com/office/drawing/2014/main" id="{55B05DD0-2EE3-B240-901F-F0ED802A6A56}"/>
                </a:ext>
              </a:extLst>
            </p:cNvPr>
            <p:cNvCxnSpPr>
              <a:endCxn id="24" idx="0"/>
            </p:cNvCxnSpPr>
            <p:nvPr/>
          </p:nvCxnSpPr>
          <p:spPr>
            <a:xfrm flipH="1">
              <a:off x="21850560" y="7090740"/>
              <a:ext cx="882068" cy="525086"/>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9309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4936D4F-1B7D-AE45-AAC4-E28B5B400D9F}"/>
              </a:ext>
            </a:extLst>
          </p:cNvPr>
          <p:cNvPicPr>
            <a:picLocks noChangeAspect="1"/>
          </p:cNvPicPr>
          <p:nvPr/>
        </p:nvPicPr>
        <p:blipFill>
          <a:blip r:embed="rId2"/>
          <a:stretch>
            <a:fillRect/>
          </a:stretch>
        </p:blipFill>
        <p:spPr>
          <a:xfrm>
            <a:off x="985813" y="581371"/>
            <a:ext cx="10033967" cy="5563220"/>
          </a:xfrm>
          <a:prstGeom prst="rect">
            <a:avLst/>
          </a:prstGeom>
        </p:spPr>
      </p:pic>
    </p:spTree>
    <p:extLst>
      <p:ext uri="{BB962C8B-B14F-4D97-AF65-F5344CB8AC3E}">
        <p14:creationId xmlns:p14="http://schemas.microsoft.com/office/powerpoint/2010/main" val="312298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详解 </a:t>
            </a:r>
            <a:r>
              <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(I)</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097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4B4B80-C759-634B-A9C1-32A8D5BE47F0}"/>
              </a:ext>
            </a:extLst>
          </p:cNvPr>
          <p:cNvSpPr>
            <a:spLocks noGrp="1"/>
          </p:cNvSpPr>
          <p:nvPr>
            <p:ph type="title"/>
          </p:nvPr>
        </p:nvSpPr>
        <p:spPr>
          <a:xfrm>
            <a:off x="1201837" y="679570"/>
            <a:ext cx="10385271" cy="589190"/>
          </a:xfrm>
        </p:spPr>
        <p:txBody>
          <a:bodyPr/>
          <a:lstStyle/>
          <a:p>
            <a:r>
              <a:rPr lang="en-US" altLang="zh-CN" dirty="0"/>
              <a:t>Basic Graph Optimizations</a:t>
            </a:r>
            <a:r>
              <a:rPr lang="zh-CN" altLang="en-US" dirty="0"/>
              <a:t> 基础图优化</a:t>
            </a:r>
          </a:p>
        </p:txBody>
      </p:sp>
      <p:sp>
        <p:nvSpPr>
          <p:cNvPr id="6" name="内容占位符 5">
            <a:extLst>
              <a:ext uri="{FF2B5EF4-FFF2-40B4-BE49-F238E27FC236}">
                <a16:creationId xmlns:a16="http://schemas.microsoft.com/office/drawing/2014/main" id="{710D1618-40C3-5F40-9D9C-2E01767AC70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are semantics-preserving graph rewrites which remove redundant nodes and redundant computation. They run before graph partitioning and thus apply to all the execution providers.</a:t>
            </a:r>
            <a:r>
              <a:rPr lang="zh-CN" altLang="en-US" dirty="0">
                <a:latin typeface="Gill Sans MT" panose="020B0502020104020203" pitchFamily="34" charset="0"/>
              </a:rPr>
              <a:t> 基础</a:t>
            </a:r>
            <a:r>
              <a:rPr lang="zh-CN" altLang="en-US" dirty="0"/>
              <a:t>优化涵盖了所有保留语义的修改，如常量折叠、冗余节点消除和有限数量的节点融合。</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B854F137-D14A-4744-9E2E-08257DE3B92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6838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Constant folding</a:t>
            </a:r>
            <a:r>
              <a:rPr lang="zh-CN" altLang="en-US" dirty="0">
                <a:latin typeface="Gill Sans MT" panose="020B0502020104020203" pitchFamily="34" charset="0"/>
              </a:rPr>
              <a:t>，常量折叠，编译器优化技术之一，通过对编译时常量或常量表达式进行计算来简化代码。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Statically computes parts of the graph that rely only on constant initializers. This eliminates the need to compute them during runtime.</a:t>
            </a:r>
            <a:r>
              <a:rPr lang="zh-CN" altLang="en-US" dirty="0">
                <a:latin typeface="Gill Sans MT" panose="020B0502020104020203" pitchFamily="34" charset="0"/>
              </a:rPr>
              <a:t> </a:t>
            </a:r>
            <a:r>
              <a:rPr lang="zh-CN" altLang="en-US" dirty="0"/>
              <a:t>常量折叠是将计算图中可以预先可以确定输出值的节点替换成常量，并对计算图进行一些结构简化的操作。</a:t>
            </a:r>
            <a:endParaRPr kumimoji="1" lang="zh-CN" altLang="en-US" dirty="0"/>
          </a:p>
        </p:txBody>
      </p:sp>
      <p:sp>
        <p:nvSpPr>
          <p:cNvPr id="5" name="椭圆 4">
            <a:extLst>
              <a:ext uri="{FF2B5EF4-FFF2-40B4-BE49-F238E27FC236}">
                <a16:creationId xmlns:a16="http://schemas.microsoft.com/office/drawing/2014/main" id="{B4A2C5CD-2407-A240-BEAB-E183B2BCE24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44694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697EEED2-1D84-324B-9298-492CFA4225FB}"/>
              </a:ext>
            </a:extLst>
          </p:cNvPr>
          <p:cNvGraphicFramePr>
            <a:graphicFrameLocks noGrp="1"/>
          </p:cNvGraphicFramePr>
          <p:nvPr>
            <p:extLst>
              <p:ext uri="{D42A27DB-BD31-4B8C-83A1-F6EECF244321}">
                <p14:modId xmlns:p14="http://schemas.microsoft.com/office/powerpoint/2010/main" val="4237191376"/>
              </p:ext>
            </p:extLst>
          </p:nvPr>
        </p:nvGraphicFramePr>
        <p:xfrm>
          <a:off x="572206" y="1484784"/>
          <a:ext cx="11009034" cy="4392489"/>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464163">
                <a:tc>
                  <a:txBody>
                    <a:bodyPr/>
                    <a:lstStyle/>
                    <a:p>
                      <a:pPr algn="l"/>
                      <a:r>
                        <a:rPr lang="en-US" altLang="zh-CN" sz="1600" b="0" kern="1200" dirty="0">
                          <a:solidFill>
                            <a:srgbClr val="374154"/>
                          </a:solidFill>
                          <a:effectLst/>
                          <a:latin typeface="Gill Sans MT" panose="020B0502020104020203" pitchFamily="34" charset="0"/>
                          <a:ea typeface="+mj-ea"/>
                        </a:rPr>
                        <a:t>Constant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Folding</a:t>
                      </a:r>
                      <a:endParaRPr lang="zh-CN" altLang="en-US" sz="1600" b="0"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折叠</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常量折叠，如果一个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所有输入都是常量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，可以先计算好结果</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代替该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，而不用每次都在推理阶段都计算一遍</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Fold</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To</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j-ea"/>
                        </a:rPr>
                        <a:t>ExpandDims</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指定维度的输入是常量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，则把这个维度以参数的形式折叠到 </a:t>
                      </a: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算子中</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Fuse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Const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To</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Binary</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第二个输入是标量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，把这个标量以参数的形式折叠到 </a:t>
                      </a: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的属性中</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4488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31304</TotalTime>
  <Words>2488</Words>
  <Application>Microsoft Macintosh PowerPoint</Application>
  <PresentationFormat>自定义</PresentationFormat>
  <Paragraphs>293</Paragraphs>
  <Slides>43</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43</vt:i4>
      </vt:variant>
    </vt:vector>
  </HeadingPairs>
  <TitlesOfParts>
    <vt:vector size="6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推理引擎-模型转换与优化</vt:lpstr>
      <vt:lpstr>PowerPoint 演示文稿</vt:lpstr>
      <vt:lpstr>PowerPoint 演示文稿</vt:lpstr>
      <vt:lpstr>工作流程</vt:lpstr>
      <vt:lpstr>PowerPoint 演示文稿</vt:lpstr>
      <vt:lpstr>PowerPoint 演示文稿</vt:lpstr>
      <vt:lpstr>Basic Graph Optimizations 基础图优化</vt:lpstr>
      <vt:lpstr>O1: Constant Folding 常量折叠</vt:lpstr>
      <vt:lpstr>O1: Constant Folding 常量折叠</vt:lpstr>
      <vt:lpstr>O1: Constant Folding 常量折叠</vt:lpstr>
      <vt:lpstr>O1: Constant Folding 常量折叠</vt:lpstr>
      <vt:lpstr>O1: Constant Folding 常量折叠</vt:lpstr>
      <vt:lpstr>O2: Redundant node eliminations 冗余节点消除</vt:lpstr>
      <vt:lpstr>O2: Redundant node eliminations 冗余节点消除 I</vt:lpstr>
      <vt:lpstr>O2: Redundant node eliminations 冗余节点消除 I</vt:lpstr>
      <vt:lpstr>O2: Redundant node eliminations 冗余节点消除 II</vt:lpstr>
      <vt:lpstr>O2: Redundant node eliminations 冗余节点消除 II</vt:lpstr>
      <vt:lpstr>O2: Redundant node eliminations 冗余节点消除 III</vt:lpstr>
      <vt:lpstr>O2: Redundant node eliminations 冗余节点消除 III</vt:lpstr>
      <vt:lpstr>O2: Redundant node eliminations 冗余节点消除 III</vt:lpstr>
      <vt:lpstr>O2: Redundant node eliminations 冗余节点消除 III</vt:lpstr>
      <vt:lpstr>O2: Redundant node eliminations 冗余节点消除 IV</vt:lpstr>
      <vt:lpstr>O2: Redundant node eliminations 冗余节点消除 IV</vt:lpstr>
      <vt:lpstr>O2: Redundant node eliminations 冗余节点消除 V</vt:lpstr>
      <vt:lpstr>O2: Redundant node eliminations 冗余节点消除 V</vt:lpstr>
      <vt:lpstr>PowerPoint 演示文稿</vt:lpstr>
      <vt:lpstr>PowerPoint 演示文稿</vt:lpstr>
      <vt:lpstr>O3: Operation fusions 算子融合</vt:lpstr>
      <vt:lpstr>O3: Operation fusions 算子融合</vt:lpstr>
      <vt:lpstr>PowerPoint 演示文稿</vt:lpstr>
      <vt:lpstr>PowerPoint 演示文稿</vt:lpstr>
      <vt:lpstr>O2: Redundant node eliminations 冗余节点消除</vt:lpstr>
      <vt:lpstr>O3: Operation Replace 算子替换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O3: Operation Replace 算子前移</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5353</cp:revision>
  <dcterms:created xsi:type="dcterms:W3CDTF">2015-01-14T10:38:57Z</dcterms:created>
  <dcterms:modified xsi:type="dcterms:W3CDTF">2023-01-29T12:17:58Z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